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73" r:id="rId3"/>
    <p:sldId id="258" r:id="rId4"/>
    <p:sldId id="257" r:id="rId5"/>
    <p:sldId id="259" r:id="rId6"/>
    <p:sldId id="260" r:id="rId7"/>
    <p:sldId id="261" r:id="rId8"/>
    <p:sldId id="274" r:id="rId9"/>
    <p:sldId id="275" r:id="rId10"/>
    <p:sldId id="276" r:id="rId11"/>
    <p:sldId id="277" r:id="rId12"/>
    <p:sldId id="278" r:id="rId13"/>
    <p:sldId id="308" r:id="rId14"/>
    <p:sldId id="310" r:id="rId15"/>
    <p:sldId id="309" r:id="rId16"/>
    <p:sldId id="279" r:id="rId17"/>
    <p:sldId id="280" r:id="rId18"/>
    <p:sldId id="281" r:id="rId19"/>
    <p:sldId id="285" r:id="rId20"/>
    <p:sldId id="286" r:id="rId21"/>
    <p:sldId id="287" r:id="rId22"/>
    <p:sldId id="283" r:id="rId23"/>
    <p:sldId id="284" r:id="rId24"/>
    <p:sldId id="288" r:id="rId25"/>
    <p:sldId id="289" r:id="rId26"/>
    <p:sldId id="290" r:id="rId27"/>
    <p:sldId id="292" r:id="rId28"/>
    <p:sldId id="293" r:id="rId29"/>
    <p:sldId id="305" r:id="rId30"/>
    <p:sldId id="294" r:id="rId31"/>
    <p:sldId id="295" r:id="rId32"/>
    <p:sldId id="296" r:id="rId33"/>
    <p:sldId id="300" r:id="rId34"/>
    <p:sldId id="291" r:id="rId35"/>
    <p:sldId id="297" r:id="rId36"/>
    <p:sldId id="298" r:id="rId37"/>
    <p:sldId id="299" r:id="rId38"/>
    <p:sldId id="301" r:id="rId39"/>
    <p:sldId id="302" r:id="rId40"/>
    <p:sldId id="303" r:id="rId41"/>
    <p:sldId id="304" r:id="rId42"/>
    <p:sldId id="306" r:id="rId43"/>
    <p:sldId id="307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F7A6A-B797-405B-8E99-10C307F110F8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2EC7D-E0DC-4B1C-8D7A-EEEE8A1307D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2EC7D-E0DC-4B1C-8D7A-EEEE8A1307D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://images.google.ru/imgres?imgurl=http://zhizn.ru/upimg/foto2/24971.jpg&amp;imgrefurl=http://zhizn.ru/article/culture/8409/&amp;h=437&amp;w=350&amp;sz=41&amp;hl=ru&amp;start=120&amp;um=1&amp;tbnid=sKtxqutTJ2YMNM:&amp;tbnh=126&amp;tbnw=101&amp;prev=/images?q=%D0%BD%D0%B0%D1%80%D0%BA%D0%BE%D1%82%D0%B8%D0%BA%D0%B8&amp;start=100&amp;ndsp=20&amp;svnum=10&amp;um=1&amp;hl=ru&amp;newwindow=1&amp;sa=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www.nnm.ru/img/gallery/doci/s_m/s_miru_po-1146831667_i_420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571868" y="142852"/>
            <a:ext cx="5357850" cy="889015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484632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Классный час</a:t>
            </a:r>
            <a:endParaRPr kumimoji="0" lang="ru-RU" sz="48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4714884"/>
            <a:ext cx="6572296" cy="1857388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ЖИЗНЬ БЕЗ ВРЕДНЫХ</a:t>
            </a:r>
          </a:p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ПРИВЫЧЕК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Picture 7" descr="avatar_154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643050"/>
            <a:ext cx="2714644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А Вы знаете, что: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57784"/>
          </a:xfrm>
        </p:spPr>
        <p:txBody>
          <a:bodyPr/>
          <a:lstStyle/>
          <a:p>
            <a:pPr>
              <a:buFont typeface="Wingdings" pitchFamily="2" charset="2"/>
              <a:buChar char="G"/>
            </a:pPr>
            <a:endParaRPr lang="ru-RU" dirty="0" smtClean="0"/>
          </a:p>
          <a:p>
            <a:pPr>
              <a:buFont typeface="Wingdings" pitchFamily="2" charset="2"/>
              <a:buChar char="G"/>
            </a:pPr>
            <a:r>
              <a:rPr lang="ru-RU" dirty="0" smtClean="0"/>
              <a:t>В состав табачного дыма входит </a:t>
            </a:r>
            <a:r>
              <a:rPr lang="ru-RU" dirty="0" smtClean="0">
                <a:solidFill>
                  <a:srgbClr val="FF0000"/>
                </a:solidFill>
              </a:rPr>
              <a:t>4 000</a:t>
            </a:r>
            <a:r>
              <a:rPr lang="ru-RU" dirty="0" smtClean="0"/>
              <a:t> различных химических веществ;</a:t>
            </a:r>
          </a:p>
          <a:p>
            <a:pPr>
              <a:buFont typeface="Wingdings" pitchFamily="2" charset="2"/>
              <a:buChar char="G"/>
            </a:pPr>
            <a:r>
              <a:rPr lang="ru-RU" dirty="0" smtClean="0">
                <a:solidFill>
                  <a:srgbClr val="FF0000"/>
                </a:solidFill>
              </a:rPr>
              <a:t>40</a:t>
            </a:r>
            <a:r>
              <a:rPr lang="ru-RU" dirty="0" smtClean="0"/>
              <a:t> из них вызывают раковые заболевания;</a:t>
            </a:r>
          </a:p>
          <a:p>
            <a:pPr>
              <a:buFont typeface="Wingdings" pitchFamily="2" charset="2"/>
              <a:buChar char="G"/>
            </a:pPr>
            <a:r>
              <a:rPr lang="ru-RU" dirty="0" smtClean="0"/>
              <a:t>За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год в легких курильщика накапливается </a:t>
            </a: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литр смолы;</a:t>
            </a:r>
          </a:p>
          <a:p>
            <a:pPr>
              <a:buFont typeface="Wingdings" pitchFamily="2" charset="2"/>
              <a:buChar char="G"/>
            </a:pPr>
            <a:r>
              <a:rPr lang="ru-RU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выкуренная сигарета укорачивает жизнь на </a:t>
            </a:r>
            <a:r>
              <a:rPr lang="ru-RU" dirty="0" smtClean="0">
                <a:solidFill>
                  <a:srgbClr val="FF0000"/>
                </a:solidFill>
              </a:rPr>
              <a:t>8</a:t>
            </a:r>
            <a:r>
              <a:rPr lang="ru-RU" dirty="0" smtClean="0"/>
              <a:t> минут.</a:t>
            </a:r>
            <a:endParaRPr lang="ru-RU" dirty="0"/>
          </a:p>
        </p:txBody>
      </p:sp>
      <p:pic>
        <p:nvPicPr>
          <p:cNvPr id="4" name="Picture 11" descr="Фото 65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881807" y="2786058"/>
            <a:ext cx="2262193" cy="2194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66484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А Вы знаете, что:</a:t>
            </a:r>
            <a:endParaRPr lang="ru-RU" dirty="0"/>
          </a:p>
        </p:txBody>
      </p:sp>
      <p:pic>
        <p:nvPicPr>
          <p:cNvPr id="4" name="Picture 7" descr="present72[1]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58" y="2000240"/>
            <a:ext cx="3429024" cy="3703346"/>
          </a:xfrm>
        </p:spPr>
      </p:pic>
      <p:pic>
        <p:nvPicPr>
          <p:cNvPr id="5" name="Picture 6" descr="www_druzi_ru_70_96_20060202_109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57818" y="4214819"/>
            <a:ext cx="2500330" cy="254549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43372" y="1214422"/>
            <a:ext cx="4572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2000" dirty="0" smtClean="0"/>
              <a:t>По результатам исследований Всемирной организации здравоохранения каждые 10 секунд от последствий употребления табака на планете гибнет один человек.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643314"/>
            <a:ext cx="63610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 КАКОВА ЖЕ ЦЕНА ОДНОЙ СИГАРЕТЫ?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9188" y="1693863"/>
            <a:ext cx="2389188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utoShape 12"/>
          <p:cNvSpPr>
            <a:spLocks noChangeArrowheads="1"/>
          </p:cNvSpPr>
          <p:nvPr/>
        </p:nvSpPr>
        <p:spPr bwMode="auto">
          <a:xfrm rot="21033732">
            <a:off x="2667000" y="1196163"/>
            <a:ext cx="914400" cy="877186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271952" flipH="1">
            <a:off x="5423971" y="3167764"/>
            <a:ext cx="880509" cy="911225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3408424" flipH="1">
            <a:off x="5687698" y="2263683"/>
            <a:ext cx="907090" cy="1004888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16200000">
            <a:off x="2721935" y="3051544"/>
            <a:ext cx="956930" cy="9144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 rot="1109580" flipH="1">
            <a:off x="5638800" y="1196163"/>
            <a:ext cx="838200" cy="1036674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18251777">
            <a:off x="2598718" y="2148719"/>
            <a:ext cx="822362" cy="9906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400800" y="558209"/>
            <a:ext cx="2743200" cy="8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Imprint MT Shadow" pitchFamily="82" charset="0"/>
              </a:rPr>
              <a:t>Нарушение органов чувств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705600" y="2392326"/>
            <a:ext cx="2438400" cy="8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Imprint MT Shadow" pitchFamily="82" charset="0"/>
              </a:rPr>
              <a:t>Болезни органов дыхания</a:t>
            </a:r>
            <a:r>
              <a:rPr lang="ru-RU" dirty="0"/>
              <a:t> 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04800" y="637953"/>
            <a:ext cx="2209800" cy="860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Imprint MT Shadow" pitchFamily="82" charset="0"/>
              </a:rPr>
              <a:t>Болезни сердца и сосудов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0" y="3987209"/>
            <a:ext cx="2971800" cy="124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Imprint MT Shadow" pitchFamily="82" charset="0"/>
              </a:rPr>
              <a:t>Мышечная слабость из-за недостатка кислорода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0" y="2312581"/>
            <a:ext cx="2209800" cy="47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Imprint MT Shadow" pitchFamily="82" charset="0"/>
              </a:rPr>
              <a:t>Болезни крови</a:t>
            </a:r>
            <a:r>
              <a:rPr lang="ru-RU" dirty="0"/>
              <a:t>  </a:t>
            </a:r>
          </a:p>
        </p:txBody>
      </p:sp>
      <p:sp>
        <p:nvSpPr>
          <p:cNvPr id="19" name="AutoShape 24"/>
          <p:cNvSpPr>
            <a:spLocks noChangeArrowheads="1"/>
          </p:cNvSpPr>
          <p:nvPr/>
        </p:nvSpPr>
        <p:spPr bwMode="auto">
          <a:xfrm rot="2050543">
            <a:off x="4191000" y="637953"/>
            <a:ext cx="914400" cy="79744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2590800" y="0"/>
            <a:ext cx="4038600" cy="47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Imprint MT Shadow" pitchFamily="82" charset="0"/>
              </a:rPr>
              <a:t>Нарушения нервной системы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6477000" y="4146698"/>
            <a:ext cx="2667000" cy="47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Imprint MT Shadow" pitchFamily="82" charset="0"/>
              </a:rPr>
              <a:t>Раковые болезни</a:t>
            </a:r>
          </a:p>
        </p:txBody>
      </p:sp>
      <p:pic>
        <p:nvPicPr>
          <p:cNvPr id="22" name="Picture 29" descr="скелет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 l="28967" r="30351"/>
          <a:stretch>
            <a:fillRect/>
          </a:stretch>
        </p:blipFill>
        <p:spPr bwMode="auto">
          <a:xfrm>
            <a:off x="3581400" y="1435395"/>
            <a:ext cx="2209800" cy="5422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7 -0.05671 L 0.64723 -0.0567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0"/>
                            </p:stCondLst>
                            <p:childTnLst>
                              <p:par>
                                <p:cTn id="4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5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0"/>
                            </p:stCondLst>
                            <p:childTnLst>
                              <p:par>
                                <p:cTn id="6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7000"/>
                            </p:stCondLst>
                            <p:childTnLst>
                              <p:par>
                                <p:cTn id="6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9000"/>
                            </p:stCondLst>
                            <p:childTnLst>
                              <p:par>
                                <p:cTn id="7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8366"/>
          </a:xfrm>
        </p:spPr>
        <p:txBody>
          <a:bodyPr/>
          <a:lstStyle/>
          <a:p>
            <a:pPr algn="ctr"/>
            <a:r>
              <a:rPr lang="ru-RU" dirty="0" smtClean="0"/>
              <a:t>Кальян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285860"/>
            <a:ext cx="5114932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Кальян, один из символов культуры Средней Азии, снискавший за последнее время популярность и среди европейцев. </a:t>
            </a:r>
          </a:p>
          <a:p>
            <a:r>
              <a:rPr lang="ru-RU" dirty="0" smtClean="0"/>
              <a:t>На  самом деле кальян так же вреден для здоровья, как и сигареты.</a:t>
            </a:r>
          </a:p>
        </p:txBody>
      </p:sp>
      <p:pic>
        <p:nvPicPr>
          <p:cNvPr id="3" name="Рисунок 2" descr="http://www.livestory.com.ua/images/kalian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500438"/>
            <a:ext cx="2643206" cy="299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Ученые развеяли миф о безвредности калья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285860"/>
            <a:ext cx="25003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880732"/>
          </a:xfrm>
        </p:spPr>
        <p:txBody>
          <a:bodyPr/>
          <a:lstStyle/>
          <a:p>
            <a:pPr algn="ctr"/>
            <a:r>
              <a:rPr lang="ru-RU" dirty="0" smtClean="0"/>
              <a:t>Курение </a:t>
            </a:r>
            <a:r>
              <a:rPr lang="ru-RU" dirty="0" err="1" smtClean="0"/>
              <a:t>миксов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" y="928670"/>
            <a:ext cx="8829708" cy="37147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i="1" dirty="0" err="1" smtClean="0"/>
              <a:t>Энтеогены</a:t>
            </a:r>
            <a:r>
              <a:rPr lang="ru-RU" dirty="0" smtClean="0"/>
              <a:t> - это класс растительных веществ способных оказывать различное влияние на сознание человека. Древние шаманы применяли курительные </a:t>
            </a:r>
            <a:r>
              <a:rPr lang="ru-RU" dirty="0" err="1" smtClean="0"/>
              <a:t>миксы</a:t>
            </a:r>
            <a:r>
              <a:rPr lang="ru-RU" dirty="0" smtClean="0"/>
              <a:t> из растений </a:t>
            </a:r>
            <a:r>
              <a:rPr lang="ru-RU" dirty="0" err="1" smtClean="0"/>
              <a:t>энтеогенов</a:t>
            </a:r>
            <a:r>
              <a:rPr lang="ru-RU" dirty="0" smtClean="0"/>
              <a:t> и их семян для вхождения в контакт с богами и погружения в мир сверхъестественного.</a:t>
            </a:r>
            <a:endParaRPr lang="ru-RU" i="1" dirty="0" smtClean="0"/>
          </a:p>
          <a:p>
            <a:pPr algn="just"/>
            <a:r>
              <a:rPr lang="ru-RU" i="1" dirty="0" smtClean="0"/>
              <a:t>Курительные </a:t>
            </a:r>
            <a:r>
              <a:rPr lang="ru-RU" i="1" dirty="0" err="1" smtClean="0"/>
              <a:t>миксы</a:t>
            </a:r>
            <a:r>
              <a:rPr lang="ru-RU" dirty="0" smtClean="0"/>
              <a:t> – это специальные смеси для курения, которые изготовляют из различных растительных компонентов, трав - </a:t>
            </a:r>
            <a:r>
              <a:rPr lang="ru-RU" dirty="0" err="1" smtClean="0"/>
              <a:t>энтеогенов</a:t>
            </a:r>
            <a:r>
              <a:rPr lang="ru-RU" dirty="0" smtClean="0"/>
              <a:t> и которые иногда могут содержать искусственные вещества и различные ароматические добавки.</a:t>
            </a:r>
            <a:endParaRPr lang="ru-RU" dirty="0"/>
          </a:p>
        </p:txBody>
      </p:sp>
      <p:pic>
        <p:nvPicPr>
          <p:cNvPr id="1026" name="Picture 2" descr="D:\Школа\с сайтов\всякие картинки\215_0_gif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45934">
            <a:off x="180613" y="4603530"/>
            <a:ext cx="1143008" cy="1785950"/>
          </a:xfrm>
          <a:prstGeom prst="rect">
            <a:avLst/>
          </a:prstGeom>
          <a:noFill/>
        </p:spPr>
      </p:pic>
      <p:pic>
        <p:nvPicPr>
          <p:cNvPr id="1027" name="Picture 3" descr="D:\Школа\с сайтов\всякие картинки\96_0_th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55158">
            <a:off x="1476896" y="4496199"/>
            <a:ext cx="1143008" cy="1785950"/>
          </a:xfrm>
          <a:prstGeom prst="rect">
            <a:avLst/>
          </a:prstGeom>
          <a:noFill/>
        </p:spPr>
      </p:pic>
      <p:pic>
        <p:nvPicPr>
          <p:cNvPr id="1028" name="Picture 4" descr="D:\Школа\с сайтов\всякие картинки\227_0_gif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36413">
            <a:off x="2534010" y="4695798"/>
            <a:ext cx="1194443" cy="1571636"/>
          </a:xfrm>
          <a:prstGeom prst="rect">
            <a:avLst/>
          </a:prstGeom>
          <a:noFill/>
        </p:spPr>
      </p:pic>
      <p:pic>
        <p:nvPicPr>
          <p:cNvPr id="1030" name="Picture 6" descr="D:\Школа\с сайтов\всякие картинки\279_0_gifk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102555">
            <a:off x="6099989" y="4259791"/>
            <a:ext cx="938214" cy="1234492"/>
          </a:xfrm>
          <a:prstGeom prst="rect">
            <a:avLst/>
          </a:prstGeom>
          <a:noFill/>
        </p:spPr>
      </p:pic>
      <p:pic>
        <p:nvPicPr>
          <p:cNvPr id="1031" name="Picture 7" descr="D:\Школа\с сайтов\всякие картинки\327_0_gifl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75440">
            <a:off x="4605510" y="4331867"/>
            <a:ext cx="1000132" cy="1351530"/>
          </a:xfrm>
          <a:prstGeom prst="rect">
            <a:avLst/>
          </a:prstGeom>
          <a:noFill/>
        </p:spPr>
      </p:pic>
      <p:pic>
        <p:nvPicPr>
          <p:cNvPr id="1034" name="Picture 10" descr="D:\Школа\с сайтов\всякие картинки\Effy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54696">
            <a:off x="5284478" y="5502587"/>
            <a:ext cx="1143000" cy="1143000"/>
          </a:xfrm>
          <a:prstGeom prst="rect">
            <a:avLst/>
          </a:prstGeom>
          <a:noFill/>
        </p:spPr>
      </p:pic>
      <p:pic>
        <p:nvPicPr>
          <p:cNvPr id="1035" name="Picture 11" descr="D:\Школа\с сайтов\всякие картинки\Hydro%20Fir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43306" y="5143512"/>
            <a:ext cx="944217" cy="1357322"/>
          </a:xfrm>
          <a:prstGeom prst="rect">
            <a:avLst/>
          </a:prstGeom>
          <a:noFill/>
        </p:spPr>
      </p:pic>
      <p:pic>
        <p:nvPicPr>
          <p:cNvPr id="1036" name="Picture 12" descr="D:\Школа\с сайтов\всякие картинки\tabak-dlya-kalyan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00892" y="4714884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/>
          <a:lstStyle/>
          <a:p>
            <a:pPr algn="ctr"/>
            <a:r>
              <a:rPr lang="ru-RU" dirty="0" smtClean="0"/>
              <a:t>Результаты исследований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" y="1285860"/>
            <a:ext cx="6329378" cy="516894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Британские  ученые </a:t>
            </a:r>
            <a:r>
              <a:rPr lang="ru-RU" dirty="0" smtClean="0"/>
              <a:t>выяснили, что человек, курящий кальян, вдыхает такое количество угарного газа, или оксида углерода, как если бы он дышал через выхлопную трубу автомобиля.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Египетские ученые </a:t>
            </a:r>
            <a:r>
              <a:rPr lang="ru-RU" dirty="0" smtClean="0"/>
              <a:t>выяснили, что потребление всего 25 граммов табака с помощью кальяна приравнивается к выкуриванию 60 обычных сигарет. То есть выкуривание обычной порции кальянного табака наносит не меньше вреда, чем три пачки сигарет.</a:t>
            </a:r>
            <a:br>
              <a:rPr lang="ru-RU" dirty="0" smtClean="0"/>
            </a:br>
            <a:r>
              <a:rPr lang="ru-RU" dirty="0" smtClean="0"/>
              <a:t>Ученые установили, что температура тлеющего угля и дыма в кальяне составляет более 450 градусов по Цельсию, поэтому, проходя через воду, дым не успевает остыть до безопасной температуры, </a:t>
            </a:r>
          </a:p>
          <a:p>
            <a:endParaRPr lang="ru-RU" dirty="0"/>
          </a:p>
        </p:txBody>
      </p:sp>
      <p:pic>
        <p:nvPicPr>
          <p:cNvPr id="4" name="Рисунок 3" descr="Медики: курить кальян - все равно что дышать через выхлопную трубу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56" y="1714488"/>
            <a:ext cx="271464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Школа\с сайтов\всякие картинки\25496_scree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071942"/>
            <a:ext cx="1665235" cy="250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bacco_300[1]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3284" b="232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214282" y="4929198"/>
            <a:ext cx="8715436" cy="1695440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Нет ничего проще, чем бросить курить - я сам проделывал это уже десятки раз.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Марк Твен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-24"/>
            <a:ext cx="8062912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Алкоголь - дьявольский напиток</a:t>
            </a:r>
            <a:endParaRPr lang="ru-RU" sz="60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40544" y="1857364"/>
            <a:ext cx="4960150" cy="4429156"/>
          </a:xfrm>
        </p:spPr>
        <p:txBody>
          <a:bodyPr>
            <a:normAutofit fontScale="92500" lnSpcReduction="20000"/>
          </a:bodyPr>
          <a:lstStyle/>
          <a:p>
            <a:pPr algn="l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Алкоголизм - заболевание, вызываемое систематическим употреблением спиртных напитков.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 опасен алкоголь на стадии роста ребёнка. Происходящие в организме  процессы при употреблении спиртных напитков тормозят правильное развитие организма.</a:t>
            </a:r>
          </a:p>
          <a:p>
            <a:pPr algn="l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Школа\с сайтов\всякие картинки\Белка с бутылко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1953" y="2428868"/>
            <a:ext cx="2696327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358114" cy="1399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Стадии развития алкоголизма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5072074"/>
            <a:ext cx="228601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Психическая зависимость от алкоголя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5072074"/>
            <a:ext cx="214314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зависимость от алкоголя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6446" y="5072074"/>
            <a:ext cx="321471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Снижение способности переносить алкоголь в связи с нарушениями работы организма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85786" y="2143116"/>
            <a:ext cx="1785950" cy="2786082"/>
          </a:xfrm>
          <a:prstGeom prst="downArrowCallout">
            <a:avLst>
              <a:gd name="adj1" fmla="val 8167"/>
              <a:gd name="adj2" fmla="val 1448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1 стадия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500430" y="2143116"/>
            <a:ext cx="1785950" cy="2714644"/>
          </a:xfrm>
          <a:prstGeom prst="downArrowCallout">
            <a:avLst>
              <a:gd name="adj1" fmla="val 9569"/>
              <a:gd name="adj2" fmla="val 15181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 стадия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Выноска со стрелкой вниз 9"/>
          <p:cNvSpPr/>
          <p:nvPr/>
        </p:nvSpPr>
        <p:spPr>
          <a:xfrm>
            <a:off x="6357950" y="2143116"/>
            <a:ext cx="1785950" cy="2714644"/>
          </a:xfrm>
          <a:prstGeom prst="downArrowCallout">
            <a:avLst>
              <a:gd name="adj1" fmla="val 9570"/>
              <a:gd name="adj2" fmla="val 13077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 стадия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Тройная стрелка влево/вправо/вверх 13"/>
          <p:cNvSpPr/>
          <p:nvPr/>
        </p:nvSpPr>
        <p:spPr>
          <a:xfrm rot="10800000">
            <a:off x="2000232" y="1714487"/>
            <a:ext cx="4929222" cy="28575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Симптомы 1 стадии - психической зависимости от алкоголя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4900618" cy="49292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непреодолимая тяга к употреблению алкоголя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потеря "чувства меры" по отношению к выпитому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после принятия высоких доз снижается трудоспособность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сна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утомляемость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беспричинные колебания настроения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Школа\с сайтов\всякие картинки\281318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3116"/>
            <a:ext cx="333897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14678" y="1928802"/>
            <a:ext cx="2571768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Вредные привычки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14282" y="2357430"/>
            <a:ext cx="2786082" cy="114300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Курение</a:t>
            </a:r>
            <a:endParaRPr lang="ru-RU" sz="2400" b="1" i="1" dirty="0"/>
          </a:p>
        </p:txBody>
      </p:sp>
      <p:sp>
        <p:nvSpPr>
          <p:cNvPr id="6" name="Выноска со стрелкой вниз 5"/>
          <p:cNvSpPr/>
          <p:nvPr/>
        </p:nvSpPr>
        <p:spPr>
          <a:xfrm rot="19673598">
            <a:off x="2148011" y="623121"/>
            <a:ext cx="2098529" cy="142876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Алкоголь</a:t>
            </a:r>
            <a:endParaRPr lang="ru-RU" sz="2400" b="1" i="1" dirty="0"/>
          </a:p>
        </p:txBody>
      </p:sp>
      <p:sp>
        <p:nvSpPr>
          <p:cNvPr id="7" name="Выноска со стрелкой вниз 6"/>
          <p:cNvSpPr/>
          <p:nvPr/>
        </p:nvSpPr>
        <p:spPr>
          <a:xfrm rot="1656641">
            <a:off x="4766363" y="544546"/>
            <a:ext cx="2157225" cy="1428760"/>
          </a:xfrm>
          <a:prstGeom prst="downArrowCallout">
            <a:avLst>
              <a:gd name="adj1" fmla="val 28200"/>
              <a:gd name="adj2" fmla="val 25000"/>
              <a:gd name="adj3" fmla="val 258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Наркомания</a:t>
            </a:r>
            <a:endParaRPr lang="ru-RU" sz="2400" b="1" i="1" dirty="0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6000760" y="2357430"/>
            <a:ext cx="3000396" cy="1214446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/>
              <a:t>Лудомания</a:t>
            </a:r>
            <a:endParaRPr lang="ru-RU" sz="2400" b="1" i="1" dirty="0"/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2571736" y="4429132"/>
            <a:ext cx="4000528" cy="185738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/>
              <a:t>Кальян</a:t>
            </a:r>
          </a:p>
          <a:p>
            <a:pPr algn="ctr"/>
            <a:r>
              <a:rPr lang="ru-RU" sz="2400" b="1" i="1" dirty="0" smtClean="0"/>
              <a:t>и курение </a:t>
            </a:r>
            <a:r>
              <a:rPr lang="ru-RU" sz="2400" b="1" i="1" dirty="0" err="1" smtClean="0"/>
              <a:t>миксов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4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4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4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4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4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Симптомы 2 стадии - физической зависимости от алкоголя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5400684" cy="474032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болезненное влечение к алкоголю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концентрация всех интересов на алкоголе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эгоцентризм - крайняя форма индивидуализма и эгоизма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притупление чувства долга и других высших эмоций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беспечность, эмоциональное огрубление.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алкогольная жировая дистрофия, цирроз печени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стороны желудочно-кишечного тракта - гастриты, панкреатиты.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Школа\с сайтов\всякие картинки\1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785926"/>
            <a:ext cx="3071834" cy="214314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t="46512" r="-673"/>
          <a:stretch>
            <a:fillRect/>
          </a:stretch>
        </p:blipFill>
        <p:spPr bwMode="auto">
          <a:xfrm>
            <a:off x="5884705" y="4234779"/>
            <a:ext cx="3045013" cy="226605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Симптомы 3 стадии – снижение способности переносить алкоголь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4786314" cy="481175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психического оскудения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соматического одряхления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падения терпимости к алкоголю (что мы зачастую видим у лиц БОМЖ).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Принятие алкоголя не доставляет удовольствия, а превращается в средство поддержания жизнедеятельности.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Школа\с сайтов\всякие картинки\1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748290" cy="2428892"/>
          </a:xfrm>
          <a:prstGeom prst="rect">
            <a:avLst/>
          </a:prstGeom>
          <a:noFill/>
        </p:spPr>
      </p:pic>
      <p:pic>
        <p:nvPicPr>
          <p:cNvPr id="5123" name="Picture 3" descr="D:\Школа\с сайтов\всякие картинки\1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286256"/>
            <a:ext cx="3714776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Школа\с сайтов\всякие картинки\stadii-alkogolizma_7415_s_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94686"/>
            <a:ext cx="9184306" cy="526331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041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Стадии развития алкоголизма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\с сайтов\всякие картинки\stadii-alkogolizma_7415_s_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8929718" cy="6517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Эффекты воздействия алкоголя на организм человека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14488"/>
            <a:ext cx="5329246" cy="47403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Общее токсическое действие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Воздействие на ЦНС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Воздействие на репродуктивную систему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7" name="Picture 1" descr="D:\Школа\с сайтов\всякие картинки\20090924054438_vosklzn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2428868"/>
            <a:ext cx="2907155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183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Общее токсическое действие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686436" cy="516894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Мембраноразрушающее</a:t>
            </a: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действие</a:t>
            </a:r>
            <a:endParaRPr lang="ru-RU" sz="33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Этиловый спирт нарушает состояние мембран, изменяя тем самым их проницаемость, грубо нарушает систему трансмембранного транспорта.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Патогенное действие продуктов метаболизма этилового спирта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сивушные масла и ацетальдегид оказывают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психостимулируюрующее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галлюциногенное воздействие.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Изменение метаболизма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Изменяется жировой обмен.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 - атеросклероз, жировая дистрофия печени.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Школа\с сайтов\всякие картинки\1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955" y="1857364"/>
            <a:ext cx="3110763" cy="2066929"/>
          </a:xfrm>
          <a:prstGeom prst="rect">
            <a:avLst/>
          </a:prstGeom>
          <a:noFill/>
        </p:spPr>
      </p:pic>
      <p:pic>
        <p:nvPicPr>
          <p:cNvPr id="8196" name="Picture 4" descr="D:\Школа\с сайтов\всякие картинки\10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533180"/>
            <a:ext cx="3071834" cy="2110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38"/>
            <a:ext cx="8229600" cy="737856"/>
          </a:xfrm>
        </p:spPr>
        <p:txBody>
          <a:bodyPr/>
          <a:lstStyle/>
          <a:p>
            <a:pPr algn="ctr"/>
            <a:r>
              <a:rPr lang="ru-RU" dirty="0" smtClean="0"/>
              <a:t>Фазы воздействия на ЦНС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5972188" cy="559757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Фаза возбуждения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чувство эйфории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ощущение бодрости и прилива сил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расторможенность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самокритичности.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 метаболизма нейронов коры головного мозга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количества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серотонина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усиление выделения адреналина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мироощущения человека.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Фаза угнетения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снижение метаболизма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эйфория сменяется дисфорией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угнетение ЦНС и депрессия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Школа\с сайтов\всякие картинки\415782_vide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393017"/>
            <a:ext cx="2000264" cy="2321735"/>
          </a:xfrm>
          <a:prstGeom prst="rect">
            <a:avLst/>
          </a:prstGeom>
          <a:noFill/>
        </p:spPr>
      </p:pic>
      <p:pic>
        <p:nvPicPr>
          <p:cNvPr id="6149" name="Picture 5" descr="D:\Школа\с сайтов\всякие картинки\05055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429132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236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Воздействие на репродуктивную систему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500174"/>
            <a:ext cx="6357982" cy="52864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Развивается нарушение функции печени –цирроз, что приводит  к атрофии половых желез как у мужчин, так и у женщин.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злоупотреблении алкоголем нарушается также и половая потенция, вследствие тормозного действия на подкорковые центры.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женщин наблюдаются расстройства регулярности менструального цикла.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приёме спиртных напитков во время беременности возможно формирование у будущего ребёнка генетически детерминированной наследственной склонности к алкоголизму.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D:\Школа\с сайтов\всякие картинки\141559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9268" y="2143116"/>
            <a:ext cx="2660450" cy="1928826"/>
          </a:xfrm>
          <a:prstGeom prst="rect">
            <a:avLst/>
          </a:prstGeom>
          <a:noFill/>
        </p:spPr>
      </p:pic>
      <p:pic>
        <p:nvPicPr>
          <p:cNvPr id="38914" name="Picture 2" descr="D:\Школа\с сайтов\всякие картинки\373340_genetics_klonirovanie_scienc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998" y="4500570"/>
            <a:ext cx="2351844" cy="199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95046"/>
          </a:xfrm>
        </p:spPr>
        <p:txBody>
          <a:bodyPr/>
          <a:lstStyle/>
          <a:p>
            <a:pPr algn="ctr"/>
            <a:r>
              <a:rPr lang="ru-RU" dirty="0" smtClean="0"/>
              <a:t>Пивной алкоголизм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428736"/>
            <a:ext cx="6357982" cy="52864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Пивной алкоголизм – это 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наркозависимости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ведущей к деградации поколений, а в конце концов - к гибели всего народа.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Молодой организм поражается гораздо быстрее, чем организм взрослого.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пьющих пиво мужчин разрастаются грудные железы, становится шире таз.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женщин, употребляющих пиво, возрастает вероятность заболеть раком, а если это кормящая мать, то у ребенка возможны эпилептические судороги.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Также у женщин становится грубее голос и появляются так называемые "пивные усы".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Школа\с сайтов\всякие картинки\small_otkisni_ru_2924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714488"/>
            <a:ext cx="2571768" cy="1928826"/>
          </a:xfrm>
          <a:prstGeom prst="rect">
            <a:avLst/>
          </a:prstGeom>
          <a:noFill/>
        </p:spPr>
      </p:pic>
      <p:pic>
        <p:nvPicPr>
          <p:cNvPr id="6" name="Picture 1" descr="D:\Школа\с сайтов\всякие картинки\small_otkisni_ru_2241_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3857628"/>
            <a:ext cx="2000264" cy="2667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167214" y="3995751"/>
            <a:ext cx="4833942" cy="136207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 – алкоголю!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Школа\с сайтов\всякие картинки\20090927094417_alkogalizm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346153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Picture 8" descr="576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7055"/>
            <a:ext cx="9144000" cy="6875079"/>
          </a:xfrm>
          <a:prstGeom prst="rect">
            <a:avLst/>
          </a:prstGeom>
        </p:spPr>
      </p:pic>
      <p:sp>
        <p:nvSpPr>
          <p:cNvPr id="13" name="Заголовок 8"/>
          <p:cNvSpPr>
            <a:spLocks noGrp="1"/>
          </p:cNvSpPr>
          <p:nvPr>
            <p:ph type="title"/>
          </p:nvPr>
        </p:nvSpPr>
        <p:spPr>
          <a:xfrm>
            <a:off x="457200" y="71414"/>
            <a:ext cx="5829312" cy="857256"/>
          </a:xfrm>
        </p:spPr>
        <p:txBody>
          <a:bodyPr/>
          <a:lstStyle/>
          <a:p>
            <a:r>
              <a:rPr lang="ru-RU" dirty="0" smtClean="0"/>
              <a:t>Что такое курение?</a:t>
            </a:r>
            <a:endParaRPr lang="ru-RU" dirty="0"/>
          </a:p>
        </p:txBody>
      </p:sp>
      <p:sp>
        <p:nvSpPr>
          <p:cNvPr id="14" name="Содержимое 5"/>
          <p:cNvSpPr txBox="1">
            <a:spLocks/>
          </p:cNvSpPr>
          <p:nvPr/>
        </p:nvSpPr>
        <p:spPr>
          <a:xfrm>
            <a:off x="-71470" y="1071546"/>
            <a:ext cx="3571900" cy="5500726"/>
          </a:xfrm>
          <a:prstGeom prst="rect">
            <a:avLst/>
          </a:prstGeom>
        </p:spPr>
        <p:txBody>
          <a:bodyPr vert="horz" anchor="t">
            <a:normAutofit fontScale="47500" lnSpcReduction="2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Механизм курения состоит в том, что через подожженный и медленно тлеющий табак  в сигарете всасывается воздух. </a:t>
            </a:r>
          </a:p>
          <a:p>
            <a:pPr marL="448056" marR="0" lvl="0" indent="-384048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ru-RU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lt"/>
                <a:ea typeface="+mn-ea"/>
                <a:cs typeface="+mn-cs"/>
              </a:rPr>
              <a:t>Кислород, содержащийся во вдыхаемом воздухе, проходя через слой тлеющего табака, усиливает его горение, и продукты возгонки вместе с оставшейся частью воздуха поступают в легкие.</a:t>
            </a: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690"/>
            <a:ext cx="8229600" cy="880732"/>
          </a:xfrm>
        </p:spPr>
        <p:txBody>
          <a:bodyPr/>
          <a:lstStyle/>
          <a:p>
            <a:pPr algn="ctr"/>
            <a:r>
              <a:rPr lang="ru-RU" dirty="0" smtClean="0"/>
              <a:t>Наркомания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28868"/>
            <a:ext cx="4329114" cy="428628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заболевание, возникающее в следствии  хронического потребления наркотических веществ в больших дозах с целью достижения изменения своего психического состояния, получения эйфории   (блаженства), галлюцинаций и т.п.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2357430"/>
            <a:ext cx="4500594" cy="471490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тотальное (т.е. затрагивающее все стороны внутреннего мира, отношений с другими людьми и способами существования) поражение личности, которое в большинстве случаев сопровождается осложнениями со стороны физического здоровья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4212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1428728" cy="1993821"/>
          </a:xfrm>
          <a:prstGeom prst="rect">
            <a:avLst/>
          </a:prstGeom>
          <a:noFill/>
        </p:spPr>
      </p:pic>
      <p:pic>
        <p:nvPicPr>
          <p:cNvPr id="6" name="Picture 5" descr="211244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214290"/>
            <a:ext cx="2345872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9704"/>
            <a:ext cx="8229600" cy="1399032"/>
          </a:xfrm>
        </p:spPr>
        <p:txBody>
          <a:bodyPr/>
          <a:lstStyle/>
          <a:p>
            <a:pPr algn="ctr"/>
            <a:r>
              <a:rPr lang="ru-RU" dirty="0" smtClean="0"/>
              <a:t>Основные признаки клинической картины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" y="1857364"/>
            <a:ext cx="6400816" cy="492922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Проявление организмом способности переносить потребление наркотика в возрастающих дозах (до известного предела)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Навязчивое стремление к повторному приему наркотика для достижения психического комфорта или ликвидации явления дискомфорта (</a:t>
            </a:r>
            <a:r>
              <a:rPr lang="ru-RU" sz="3200" dirty="0" smtClean="0">
                <a:solidFill>
                  <a:srgbClr val="BD0D43"/>
                </a:solidFill>
                <a:latin typeface="Times New Roman" pitchFamily="18" charset="0"/>
                <a:cs typeface="Times New Roman" pitchFamily="18" charset="0"/>
              </a:rPr>
              <a:t>психическая зависимость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Наличие при лишении наркотика соматических, неврологических и психических нарушений (</a:t>
            </a:r>
            <a:r>
              <a:rPr lang="ru-RU" sz="3200" dirty="0" smtClean="0">
                <a:solidFill>
                  <a:srgbClr val="BD0D43"/>
                </a:solidFill>
                <a:latin typeface="Times New Roman" pitchFamily="18" charset="0"/>
                <a:cs typeface="Times New Roman" pitchFamily="18" charset="0"/>
              </a:rPr>
              <a:t>физическая зависимость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fotos1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1857364"/>
            <a:ext cx="2143108" cy="4849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95046"/>
          </a:xfrm>
        </p:spPr>
        <p:txBody>
          <a:bodyPr/>
          <a:lstStyle/>
          <a:p>
            <a:pPr algn="ctr"/>
            <a:r>
              <a:rPr lang="ru-RU" dirty="0" smtClean="0"/>
              <a:t>Зависимость от наркотиков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500174"/>
            <a:ext cx="8858312" cy="5143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Наркотики начинают занимать первое место в системе ценностей человека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Зависимость включает в себя психический и физический дискомфорт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Зависимость - это целый комплекс тягостных психофизиологических проявлений, развивающихся при прекращении употребления наркотика</a:t>
            </a: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Изменения настолько глубоки, что только постоянное присутствие наркотика в организме позволяет ему относительно стабильно функционировать, теперь уже на качественно другом – болезненном уровне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Психологический компонент зависимости выражен при любом типе наркомании, физический компонент особенно выражен при опийной, барбитуровой наркомании и алкоголизме.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038600" cy="589123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лиц, впервые употребляющих наркотик, может быть тошнота и рвота, тремор пальцев и рук, иногда всего тела, активное потоотделение, бледность кожных покровов, слабость, чувство холода в конечностях (результат спазма периферических сосудов) </a:t>
            </a:r>
          </a:p>
          <a:p>
            <a:endParaRPr lang="ru-RU" dirty="0"/>
          </a:p>
        </p:txBody>
      </p:sp>
      <p:pic>
        <p:nvPicPr>
          <p:cNvPr id="7" name="Picture 7" descr="249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9819" y="2781323"/>
            <a:ext cx="3152775" cy="3933825"/>
          </a:xfrm>
          <a:prstGeom prst="rect">
            <a:avLst/>
          </a:prstGeom>
          <a:noFill/>
        </p:spPr>
      </p:pic>
      <p:pic>
        <p:nvPicPr>
          <p:cNvPr id="8" name="Picture 11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66679"/>
            <a:ext cx="2579687" cy="3933825"/>
          </a:xfrm>
          <a:prstGeom prst="rect">
            <a:avLst/>
          </a:prstGeom>
          <a:noFill/>
        </p:spPr>
      </p:pic>
      <p:pic>
        <p:nvPicPr>
          <p:cNvPr id="9" name="Picture 4" descr="spid29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500042"/>
            <a:ext cx="2089150" cy="15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3059113" y="2492375"/>
            <a:ext cx="3168650" cy="187325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effectLst/>
              </a:rPr>
              <a:t>Виды</a:t>
            </a:r>
          </a:p>
          <a:p>
            <a:pPr algn="ctr"/>
            <a:r>
              <a:rPr lang="ru-RU" sz="3200" b="1" dirty="0">
                <a:solidFill>
                  <a:schemeClr val="accent2"/>
                </a:solidFill>
                <a:effectLst/>
              </a:rPr>
              <a:t>наркотиков</a:t>
            </a:r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14349" y="765175"/>
            <a:ext cx="2994052" cy="13684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Кокаин </a:t>
            </a:r>
            <a:endParaRPr lang="ru-RU" sz="2800" b="0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5715008" y="642918"/>
            <a:ext cx="3000397" cy="1490683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Конопля </a:t>
            </a:r>
            <a:endParaRPr lang="ru-RU" sz="2800" b="0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785786" y="4652963"/>
            <a:ext cx="2849589" cy="13684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Опиум </a:t>
            </a:r>
            <a:endParaRPr lang="ru-RU" sz="2800" b="0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5795963" y="4652963"/>
            <a:ext cx="3062317" cy="13684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0" dirty="0" err="1" smtClean="0">
                <a:solidFill>
                  <a:srgbClr val="FFFF00"/>
                </a:solidFill>
                <a:effectLst/>
                <a:latin typeface="Comic Sans MS" pitchFamily="66" charset="0"/>
              </a:rPr>
              <a:t>Психо</a:t>
            </a:r>
            <a:endParaRPr lang="ru-RU" sz="2800" b="0" dirty="0" smtClean="0">
              <a:solidFill>
                <a:srgbClr val="FFFF00"/>
              </a:solidFill>
              <a:effectLst/>
              <a:latin typeface="Comic Sans MS" pitchFamily="66" charset="0"/>
            </a:endParaRPr>
          </a:p>
          <a:p>
            <a:r>
              <a:rPr lang="ru-RU" sz="2800" b="0" dirty="0" smtClean="0">
                <a:solidFill>
                  <a:srgbClr val="FFFF00"/>
                </a:solidFill>
                <a:effectLst/>
                <a:latin typeface="Comic Sans MS" pitchFamily="66" charset="0"/>
              </a:rPr>
              <a:t>стимуляторы</a:t>
            </a:r>
            <a:endParaRPr lang="ru-RU" sz="2800" b="0" dirty="0">
              <a:solidFill>
                <a:srgbClr val="FFFF00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3274699">
            <a:off x="5770554" y="2010142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8742549">
            <a:off x="2944818" y="2061775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356540">
            <a:off x="5723307" y="4150734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55295">
            <a:off x="3003837" y="4065322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95046"/>
          </a:xfrm>
        </p:spPr>
        <p:txBody>
          <a:bodyPr/>
          <a:lstStyle/>
          <a:p>
            <a:pPr algn="ctr"/>
            <a:r>
              <a:rPr lang="ru-RU" dirty="0" smtClean="0"/>
              <a:t>Опиум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03324"/>
            <a:ext cx="6257940" cy="524038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Природные опиаты – мак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Полусинтетические – героин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Признаки  приема опиатов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сужение зрачков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бледность и сухость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кожы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понижение артериального давления</a:t>
            </a: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урежение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сердечного ритма и пульса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угнетение дыхательного центра (наиболее частая причина смерти больных при передозировке)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снижение моторной функции кишечника (запор или диарея).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6" descr="11_503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70170">
            <a:off x="6529555" y="3714979"/>
            <a:ext cx="1476375" cy="1108075"/>
          </a:xfrm>
          <a:prstGeom prst="rect">
            <a:avLst/>
          </a:prstGeom>
          <a:noFill/>
        </p:spPr>
      </p:pic>
      <p:pic>
        <p:nvPicPr>
          <p:cNvPr id="9" name="Picture 6" descr="250px-Мак_самосей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7732">
            <a:off x="7340365" y="244318"/>
            <a:ext cx="1285884" cy="2234356"/>
          </a:xfrm>
          <a:prstGeom prst="rect">
            <a:avLst/>
          </a:prstGeom>
          <a:noFill/>
        </p:spPr>
      </p:pic>
      <p:pic>
        <p:nvPicPr>
          <p:cNvPr id="10" name="Picture 7" descr="narkotiki"/>
          <p:cNvPicPr>
            <a:picLocks noChangeAspect="1" noChangeArrowheads="1"/>
          </p:cNvPicPr>
          <p:nvPr/>
        </p:nvPicPr>
        <p:blipFill>
          <a:blip r:embed="rId4">
            <a:lum bright="-18000" contrast="6000"/>
          </a:blip>
          <a:srcRect/>
          <a:stretch>
            <a:fillRect/>
          </a:stretch>
        </p:blipFill>
        <p:spPr bwMode="auto">
          <a:xfrm rot="769197">
            <a:off x="6556345" y="2105598"/>
            <a:ext cx="2428892" cy="17038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" name="Picture 5" descr="10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4857760"/>
            <a:ext cx="1643042" cy="1888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8366"/>
          </a:xfrm>
        </p:spPr>
        <p:txBody>
          <a:bodyPr/>
          <a:lstStyle/>
          <a:p>
            <a:pPr algn="ctr"/>
            <a:r>
              <a:rPr lang="ru-RU" dirty="0" smtClean="0"/>
              <a:t>Конопля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" y="1214422"/>
            <a:ext cx="4714908" cy="5240386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ru-RU" sz="3200" dirty="0" smtClean="0">
                <a:solidFill>
                  <a:srgbClr val="BD0D43"/>
                </a:solidFill>
                <a:latin typeface="Times New Roman" pitchFamily="18" charset="0"/>
                <a:cs typeface="Times New Roman" pitchFamily="18" charset="0"/>
              </a:rPr>
              <a:t>Производные конопли: </a:t>
            </a:r>
          </a:p>
          <a:p>
            <a:pPr algn="ctr">
              <a:lnSpc>
                <a:spcPct val="90000"/>
              </a:lnSpc>
              <a:buNone/>
            </a:pPr>
            <a:endParaRPr lang="ru-RU" sz="3200" dirty="0" smtClean="0">
              <a:solidFill>
                <a:srgbClr val="BD0D43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 марихуана – высушенные листья и высушенные соцветия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 гашиш – концентрат смол конопли с высоким содержанием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тетрагидроканнабиола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 молоко – отвар обычно сырых растений конопли в молоке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 каша, или кашка,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кулинарно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приготовленные сухие или сырые части конопли (обычно соцветия).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konopl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80809" y="605745"/>
            <a:ext cx="3426115" cy="2357454"/>
          </a:xfrm>
          <a:prstGeom prst="rect">
            <a:avLst/>
          </a:prstGeom>
          <a:noFill/>
        </p:spPr>
      </p:pic>
      <p:pic>
        <p:nvPicPr>
          <p:cNvPr id="5" name="Picture 6" descr="cannabis_sativa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4294" y="4281283"/>
            <a:ext cx="2998300" cy="2505303"/>
          </a:xfrm>
          <a:prstGeom prst="rect">
            <a:avLst/>
          </a:prstGeom>
          <a:noFill/>
        </p:spPr>
      </p:pic>
      <p:pic>
        <p:nvPicPr>
          <p:cNvPr id="6" name="Picture 6" descr="ma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2591">
            <a:off x="4774337" y="2547213"/>
            <a:ext cx="2736850" cy="205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737856"/>
          </a:xfrm>
        </p:spPr>
        <p:txBody>
          <a:bodyPr/>
          <a:lstStyle/>
          <a:p>
            <a:r>
              <a:rPr lang="ru-RU" dirty="0" smtClean="0"/>
              <a:t>Признаки приема конопли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1406" y="1142984"/>
            <a:ext cx="8143932" cy="5786478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средних дозах наблюдается расстройство внимания, нелепость поведения с неадекватным, безудержным смехом, болтливость, стремление к движению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Нарушение восприятия окружающего (времени, пространства), шум и звон в ушах, звуки и зрительные образы приобретают неестественную живость, вызывают интерес и восторг.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Повышенный аппетит, возможны как некоторая агрессивность, так и сонливость и апатия.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физиологических реакций отмечается отчетливая сосудистая реакция на лице: покраснение, мраморность, бледность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носо-губного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треугольника, покраснение склеры глаз.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Учащается пульс (100 уд/мин и более)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Сухость во рту, жажда, расширение зрачков, реакция на свет ослаблена </a:t>
            </a:r>
            <a:endParaRPr lang="ru-RU" dirty="0"/>
          </a:p>
        </p:txBody>
      </p:sp>
      <p:pic>
        <p:nvPicPr>
          <p:cNvPr id="5" name="Picture 4" descr="e07b2f26d192f4b0d3333ff212cdbe9b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3979" y="3071810"/>
            <a:ext cx="1940021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32614"/>
          </a:xfrm>
        </p:spPr>
        <p:txBody>
          <a:bodyPr/>
          <a:lstStyle/>
          <a:p>
            <a:pPr algn="ctr"/>
            <a:r>
              <a:rPr lang="ru-RU" dirty="0" smtClean="0"/>
              <a:t>Марихуана и гашиш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331886"/>
            <a:ext cx="4500594" cy="53118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2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Опьянение при курении марихуаны продолжается 2–4 ч.</a:t>
            </a:r>
          </a:p>
          <a:p>
            <a:pPr>
              <a:lnSpc>
                <a:spcPts val="22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приеме гашиша внутрь – 5–12 ч.</a:t>
            </a:r>
          </a:p>
          <a:p>
            <a:pPr>
              <a:lnSpc>
                <a:spcPts val="22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Острые психические эпизоды могут проявляться 2–3 дня</a:t>
            </a:r>
          </a:p>
          <a:p>
            <a:pPr>
              <a:lnSpc>
                <a:spcPts val="2200"/>
              </a:lnSpc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2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хроническом употреблении препаратов конопли наблюдается резкое снижение памяти и интеллектуальных способностей </a:t>
            </a:r>
            <a:endParaRPr lang="ru-RU" dirty="0"/>
          </a:p>
        </p:txBody>
      </p:sp>
      <p:pic>
        <p:nvPicPr>
          <p:cNvPr id="10" name="Picture 5" descr="19760500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3453907"/>
            <a:ext cx="2500298" cy="3404094"/>
          </a:xfrm>
          <a:prstGeom prst="rect">
            <a:avLst/>
          </a:prstGeom>
          <a:noFill/>
        </p:spPr>
      </p:pic>
      <p:pic>
        <p:nvPicPr>
          <p:cNvPr id="11" name="Picture 7" descr="s860_116133569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2393367" cy="2643206"/>
          </a:xfrm>
          <a:prstGeom prst="rect">
            <a:avLst/>
          </a:prstGeom>
          <a:noFill/>
        </p:spPr>
      </p:pic>
      <p:pic>
        <p:nvPicPr>
          <p:cNvPr id="14" name="Picture 8" descr="mozg2"/>
          <p:cNvPicPr>
            <a:picLocks noChangeAspect="1" noChangeArrowheads="1"/>
          </p:cNvPicPr>
          <p:nvPr/>
        </p:nvPicPr>
        <p:blipFill>
          <a:blip r:embed="rId4"/>
          <a:srcRect l="3496" t="5162" r="3496" b="3255"/>
          <a:stretch>
            <a:fillRect/>
          </a:stretch>
        </p:blipFill>
        <p:spPr bwMode="auto">
          <a:xfrm>
            <a:off x="4286248" y="4786322"/>
            <a:ext cx="2478885" cy="1652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809294"/>
          </a:xfrm>
        </p:spPr>
        <p:txBody>
          <a:bodyPr/>
          <a:lstStyle/>
          <a:p>
            <a:pPr algn="ctr"/>
            <a:r>
              <a:rPr lang="ru-RU" dirty="0" smtClean="0"/>
              <a:t>Кокаиновая наркомания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714356"/>
            <a:ext cx="6500858" cy="60722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Кокаин – алкалоид листьев южноамериканского кустарника – коки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Кокаин действует возбуждающе на нервную систему.</a:t>
            </a:r>
          </a:p>
          <a:p>
            <a:pPr algn="ctr">
              <a:lnSpc>
                <a:spcPts val="2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 его употребления возникает: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непродолжительное состояние эйфории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стремление к деятельности, бессонница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передозировке – раздражительность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возможны галлюцинации</a:t>
            </a:r>
          </a:p>
          <a:p>
            <a:pPr algn="ctr">
              <a:lnSpc>
                <a:spcPts val="2000"/>
              </a:lnSpc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Внешние признаки: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бледность лица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расширение зрачков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учащение ритма сердца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повышение артериального давления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насморк, кашель (при ингаляционном пути введения) </a:t>
            </a:r>
          </a:p>
          <a:p>
            <a:pPr>
              <a:lnSpc>
                <a:spcPts val="2000"/>
              </a:lnSpc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Через 40–60 мин после приема кокаина развиваются депрессивные состояния, иногда приводящие к суициду</a:t>
            </a:r>
            <a:endParaRPr lang="ru-RU" dirty="0"/>
          </a:p>
        </p:txBody>
      </p:sp>
      <p:pic>
        <p:nvPicPr>
          <p:cNvPr id="4" name="Picture 12" descr="179269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857232"/>
            <a:ext cx="1905000" cy="1905000"/>
          </a:xfrm>
          <a:prstGeom prst="rect">
            <a:avLst/>
          </a:prstGeom>
          <a:noFill/>
        </p:spPr>
      </p:pic>
      <p:pic>
        <p:nvPicPr>
          <p:cNvPr id="5" name="Picture 6" descr="img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928934"/>
            <a:ext cx="2858686" cy="1928826"/>
          </a:xfrm>
          <a:prstGeom prst="rect">
            <a:avLst/>
          </a:prstGeom>
          <a:noFill/>
        </p:spPr>
      </p:pic>
      <p:pic>
        <p:nvPicPr>
          <p:cNvPr id="6" name="Picture 6" descr="i-5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915210"/>
            <a:ext cx="1253577" cy="1942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166236047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0"/>
            <a:ext cx="4429124" cy="6858000"/>
          </a:xfrm>
        </p:spPr>
      </p:pic>
      <p:sp>
        <p:nvSpPr>
          <p:cNvPr id="14" name="Содержимое 11"/>
          <p:cNvSpPr>
            <a:spLocks noGrp="1"/>
          </p:cNvSpPr>
          <p:nvPr>
            <p:ph sz="half" idx="2"/>
          </p:nvPr>
        </p:nvSpPr>
        <p:spPr>
          <a:xfrm>
            <a:off x="357158" y="142852"/>
            <a:ext cx="4038600" cy="628654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Курение табака часто вызывало тяжелые отравления, нередко кончавшиеся смертью. </a:t>
            </a:r>
          </a:p>
          <a:p>
            <a:pPr>
              <a:lnSpc>
                <a:spcPct val="80000"/>
              </a:lnSpc>
              <a:buNone/>
            </a:pP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Это заставляло правительства разных стран вести борьбу с курением. Применялись различные наказания, в ряде стран весьма жестокие.</a:t>
            </a:r>
            <a:endParaRPr lang="ru-RU" dirty="0"/>
          </a:p>
        </p:txBody>
      </p:sp>
      <p:pic>
        <p:nvPicPr>
          <p:cNvPr id="15" name="Picture 1" descr="D:\Школа\с сайтов\всякие картинки\375769_mov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142984"/>
            <a:ext cx="2655080" cy="1911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898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Стимуляторы нервной системы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71470" y="1474762"/>
            <a:ext cx="5357850" cy="5240386"/>
          </a:xfrm>
        </p:spPr>
        <p:txBody>
          <a:bodyPr>
            <a:normAutofit fontScale="85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стимуляторам относятся: фенамин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амфетамин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эфедрон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перидрол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первитин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(винт), кофеин и другие препараты со сходным действием на нервную систему человека 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Внешний вид такого наркомана достаточно характерен: глаза запавшие, с нездоровым блеском, кожные покровы бледные, с сероватым оттенком, значительное снижение массы тела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Pill_ou_face_by_InnMemori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357298"/>
            <a:ext cx="3354480" cy="2571768"/>
          </a:xfrm>
          <a:prstGeom prst="rect">
            <a:avLst/>
          </a:prstGeom>
          <a:noFill/>
        </p:spPr>
      </p:pic>
      <p:pic>
        <p:nvPicPr>
          <p:cNvPr id="7" name="Picture 9" descr="pic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1851" y="3627038"/>
            <a:ext cx="2002149" cy="3230962"/>
          </a:xfrm>
          <a:prstGeom prst="rect">
            <a:avLst/>
          </a:prstGeom>
          <a:noFill/>
        </p:spPr>
      </p:pic>
      <p:pic>
        <p:nvPicPr>
          <p:cNvPr id="8" name="Picture 5" descr="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000504"/>
            <a:ext cx="178595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До и после приема наркотиков</a:t>
            </a:r>
            <a:endParaRPr lang="ru-RU" dirty="0"/>
          </a:p>
        </p:txBody>
      </p:sp>
      <p:pic>
        <p:nvPicPr>
          <p:cNvPr id="4" name="Picture 4" descr="s_miru_po-1146831667_i_4205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6000" contrast="12000"/>
          </a:blip>
          <a:srcRect l="2725" t="5090" r="53647" b="16252"/>
          <a:stretch>
            <a:fillRect/>
          </a:stretch>
        </p:blipFill>
        <p:spPr bwMode="auto">
          <a:xfrm>
            <a:off x="642910" y="2630973"/>
            <a:ext cx="3000396" cy="3869861"/>
          </a:xfrm>
          <a:prstGeom prst="rect">
            <a:avLst/>
          </a:prstGeom>
          <a:noFill/>
        </p:spPr>
      </p:pic>
      <p:pic>
        <p:nvPicPr>
          <p:cNvPr id="5" name="Picture 7" descr="s_miru_po-1146831667_i_420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l="54144" t="4211" r="2255" b="16011"/>
          <a:stretch>
            <a:fillRect/>
          </a:stretch>
        </p:blipFill>
        <p:spPr bwMode="auto">
          <a:xfrm>
            <a:off x="5809863" y="2690888"/>
            <a:ext cx="2905541" cy="3809946"/>
          </a:xfrm>
          <a:prstGeom prst="rect">
            <a:avLst/>
          </a:prstGeom>
          <a:noFill/>
        </p:spPr>
      </p:pic>
      <p:pic>
        <p:nvPicPr>
          <p:cNvPr id="6" name="Picture 7" descr="foto?id=652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9837">
            <a:off x="3643306" y="3571876"/>
            <a:ext cx="2160587" cy="1604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Законы о применении и распространении наркотиков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043890" cy="4572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Закон РФ № 3-Ф3 «О наркотических средствах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веществах» (от  10.12.1997)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Уголовный кодекс РФ: Раздел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Глава 14, Статьи: 87, 88, 89, 89, 90, 91, 92, 93, 94, 95, 96; Раздел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глава 15 статьи: 97, 98, 99, 100, 101, 102, 103, 104; </a:t>
            </a:r>
            <a:r>
              <a:rPr lang="ru-RU" dirty="0" smtClean="0">
                <a:solidFill>
                  <a:srgbClr val="BD0D43"/>
                </a:solidFill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en-US" dirty="0" smtClean="0">
                <a:solidFill>
                  <a:srgbClr val="BD0D43"/>
                </a:solidFill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dirty="0" smtClean="0">
                <a:solidFill>
                  <a:srgbClr val="BD0D43"/>
                </a:solidFill>
                <a:latin typeface="Times New Roman" pitchFamily="18" charset="0"/>
                <a:cs typeface="Times New Roman" pitchFamily="18" charset="0"/>
              </a:rPr>
              <a:t> глава 25 статьи: 228, 229, 230, 231, 232, 233, 234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6938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-32" y="3657"/>
            <a:ext cx="9240981" cy="6854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18366"/>
          </a:xfrm>
        </p:spPr>
        <p:txBody>
          <a:bodyPr/>
          <a:lstStyle/>
          <a:p>
            <a:pPr algn="ctr"/>
            <a:r>
              <a:rPr lang="ru-RU" dirty="0" smtClean="0"/>
              <a:t>НАШИ ЛЕГКИЕ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09665"/>
            <a:ext cx="4757742" cy="539116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известно, легкие состоят из множества мельчайших альвеол, суммарная поверхность стенок которых достигает в момент вдоха более 100 кв.м. Нетрудно представить, какое огромное число частиц дыма оседает в легких.</a:t>
            </a:r>
            <a:endParaRPr lang="ru-RU" dirty="0"/>
          </a:p>
        </p:txBody>
      </p:sp>
      <p:pic>
        <p:nvPicPr>
          <p:cNvPr id="5" name="Picture 12" descr="legkoe-web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429256" y="1785926"/>
            <a:ext cx="3529770" cy="4071966"/>
          </a:xfr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7938"/>
            <a:ext cx="8229600" cy="952170"/>
          </a:xfrm>
        </p:spPr>
        <p:txBody>
          <a:bodyPr/>
          <a:lstStyle/>
          <a:p>
            <a:pPr algn="ctr"/>
            <a:r>
              <a:rPr lang="ru-RU" dirty="0" smtClean="0"/>
              <a:t>НАШИ ЛЕГКИЕ</a:t>
            </a:r>
            <a:endParaRPr lang="ru-RU" dirty="0"/>
          </a:p>
        </p:txBody>
      </p:sp>
      <p:pic>
        <p:nvPicPr>
          <p:cNvPr id="5" name="Picture 7" descr="clipboard-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3786190"/>
            <a:ext cx="2071702" cy="2500330"/>
          </a:xfrm>
        </p:spPr>
      </p:pic>
      <p:pic>
        <p:nvPicPr>
          <p:cNvPr id="6" name="Picture 8" descr="clipboard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3786190"/>
            <a:ext cx="2143140" cy="2500330"/>
          </a:xfrm>
        </p:spPr>
      </p:pic>
      <p:pic>
        <p:nvPicPr>
          <p:cNvPr id="7" name="Picture 7" descr="legkoe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72330" y="3786190"/>
            <a:ext cx="1855853" cy="25003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071547"/>
            <a:ext cx="871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Сигаретные фильтры, изготовленные из специально обработанных сортов бумаги, задерживают не более 20% содержащихся в дыме веществ.</a:t>
            </a:r>
          </a:p>
          <a:p>
            <a:pPr algn="ctr"/>
            <a:r>
              <a:rPr lang="ru-RU" sz="2400" dirty="0" smtClean="0"/>
              <a:t>Таким образом, подавляющая масса веществ при сухой перегонке табака поступает в легкие. </a:t>
            </a:r>
            <a:endParaRPr lang="ru-RU" sz="2400" dirty="0"/>
          </a:p>
        </p:txBody>
      </p:sp>
      <p:sp>
        <p:nvSpPr>
          <p:cNvPr id="12" name="Нашивка 11"/>
          <p:cNvSpPr/>
          <p:nvPr/>
        </p:nvSpPr>
        <p:spPr>
          <a:xfrm>
            <a:off x="2643174" y="4572008"/>
            <a:ext cx="857256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6000760" y="4643446"/>
            <a:ext cx="857256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elotabak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" y="1"/>
            <a:ext cx="9144000" cy="6857999"/>
          </a:xfrm>
          <a:prstGeom prst="rect">
            <a:avLst/>
          </a:prstGeom>
        </p:spPr>
      </p:pic>
      <p:sp>
        <p:nvSpPr>
          <p:cNvPr id="17" name="Cloud"/>
          <p:cNvSpPr txBox="1">
            <a:spLocks noChangeAspect="1" noEditPoints="1" noChangeArrowheads="1"/>
          </p:cNvSpPr>
          <p:nvPr/>
        </p:nvSpPr>
        <p:spPr>
          <a:xfrm rot="725767">
            <a:off x="1914532" y="1428736"/>
            <a:ext cx="3657600" cy="1752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448056" marR="0" lvl="0" indent="-384048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mprint MT Shadow" pitchFamily="82" charset="0"/>
                <a:ea typeface="+mn-ea"/>
                <a:cs typeface="+mn-cs"/>
              </a:rPr>
              <a:t>Состав табачного дыма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mprint MT Shadow" pitchFamily="82" charset="0"/>
              <a:ea typeface="+mn-ea"/>
              <a:cs typeface="+mn-cs"/>
            </a:endParaRPr>
          </a:p>
        </p:txBody>
      </p:sp>
      <p:sp>
        <p:nvSpPr>
          <p:cNvPr id="18" name="Cloud"/>
          <p:cNvSpPr>
            <a:spLocks noChangeAspect="1" noEditPoints="1" noChangeArrowheads="1"/>
          </p:cNvSpPr>
          <p:nvPr/>
        </p:nvSpPr>
        <p:spPr bwMode="auto">
          <a:xfrm rot="20894086">
            <a:off x="19032" y="1822153"/>
            <a:ext cx="1981200" cy="914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Imprint MT Shadow" pitchFamily="82" charset="0"/>
              </a:rPr>
              <a:t>Смола </a:t>
            </a:r>
          </a:p>
        </p:txBody>
      </p:sp>
      <p:sp>
        <p:nvSpPr>
          <p:cNvPr id="19" name="Cloud"/>
          <p:cNvSpPr>
            <a:spLocks noChangeAspect="1" noEditPoints="1" noChangeArrowheads="1"/>
          </p:cNvSpPr>
          <p:nvPr/>
        </p:nvSpPr>
        <p:spPr bwMode="auto">
          <a:xfrm rot="20725292">
            <a:off x="68086" y="3188738"/>
            <a:ext cx="3254177" cy="13176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Imprint MT Shadow" pitchFamily="82" charset="0"/>
              </a:rPr>
              <a:t>Синильная </a:t>
            </a:r>
            <a:r>
              <a:rPr lang="ru-RU" sz="2800" b="1" dirty="0">
                <a:solidFill>
                  <a:srgbClr val="FF0000"/>
                </a:solidFill>
                <a:latin typeface="Imprint MT Shadow" pitchFamily="82" charset="0"/>
              </a:rPr>
              <a:t>кислота</a:t>
            </a:r>
          </a:p>
        </p:txBody>
      </p:sp>
      <p:sp>
        <p:nvSpPr>
          <p:cNvPr id="20" name="Cloud"/>
          <p:cNvSpPr>
            <a:spLocks noChangeAspect="1" noEditPoints="1" noChangeArrowheads="1"/>
          </p:cNvSpPr>
          <p:nvPr/>
        </p:nvSpPr>
        <p:spPr bwMode="auto">
          <a:xfrm rot="21243183">
            <a:off x="214282" y="451306"/>
            <a:ext cx="2643206" cy="914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Imprint MT Shadow" pitchFamily="82" charset="0"/>
              </a:rPr>
              <a:t>Мышьяк </a:t>
            </a:r>
          </a:p>
        </p:txBody>
      </p:sp>
      <p:sp>
        <p:nvSpPr>
          <p:cNvPr id="21" name="Cloud"/>
          <p:cNvSpPr>
            <a:spLocks noChangeAspect="1" noEditPoints="1" noChangeArrowheads="1"/>
          </p:cNvSpPr>
          <p:nvPr/>
        </p:nvSpPr>
        <p:spPr bwMode="auto">
          <a:xfrm rot="1541372">
            <a:off x="4572000" y="428604"/>
            <a:ext cx="2590800" cy="11430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Imprint MT Shadow" pitchFamily="82" charset="0"/>
              </a:rPr>
              <a:t>Никотин </a:t>
            </a:r>
          </a:p>
        </p:txBody>
      </p:sp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 rot="1502994">
            <a:off x="4584806" y="2854700"/>
            <a:ext cx="2667000" cy="14319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Imprint MT Shadow" pitchFamily="82" charset="0"/>
              </a:rPr>
              <a:t>Угарный газ</a:t>
            </a:r>
          </a:p>
        </p:txBody>
      </p:sp>
      <p:sp>
        <p:nvSpPr>
          <p:cNvPr id="23" name="Cloud"/>
          <p:cNvSpPr>
            <a:spLocks noChangeAspect="1" noEditPoints="1" noChangeArrowheads="1"/>
          </p:cNvSpPr>
          <p:nvPr/>
        </p:nvSpPr>
        <p:spPr bwMode="auto">
          <a:xfrm rot="821700">
            <a:off x="2571736" y="214290"/>
            <a:ext cx="2209800" cy="9445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Imprint MT Shadow" pitchFamily="82" charset="0"/>
              </a:rPr>
              <a:t>Стирол </a:t>
            </a:r>
          </a:p>
        </p:txBody>
      </p:sp>
      <p:sp>
        <p:nvSpPr>
          <p:cNvPr id="24" name="Cloud"/>
          <p:cNvSpPr>
            <a:spLocks noChangeAspect="1" noEditPoints="1" noChangeArrowheads="1"/>
          </p:cNvSpPr>
          <p:nvPr/>
        </p:nvSpPr>
        <p:spPr bwMode="auto">
          <a:xfrm>
            <a:off x="2386018" y="3957654"/>
            <a:ext cx="2971800" cy="1828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Imprint MT Shadow" pitchFamily="82" charset="0"/>
              </a:rPr>
              <a:t>Радио-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Imprint MT Shadow" pitchFamily="82" charset="0"/>
              </a:rPr>
              <a:t>активный полоний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500"/>
                            </p:stCondLst>
                            <p:childTnLst>
                              <p:par>
                                <p:cTn id="6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7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66FFFF"/>
                </a:solidFill>
              </a:rPr>
              <a:t>Человек давно считает себя разумным существом</a:t>
            </a:r>
            <a:endParaRPr lang="ru-RU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2531952" cy="346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25908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 descr="неандер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643050"/>
            <a:ext cx="3897313" cy="4338638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571612"/>
            <a:ext cx="3817938" cy="285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071942"/>
            <a:ext cx="20685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357158" y="4214818"/>
            <a:ext cx="25098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4000504"/>
            <a:ext cx="28956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1857388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Что или кто </a:t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заставляет человека </a:t>
            </a:r>
            <a:b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sz="4400" kern="10" dirty="0" smtClean="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вдыхать табачный дым?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357430"/>
            <a:ext cx="3286148" cy="1785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/>
              <a:t>?</a:t>
            </a:r>
            <a:endParaRPr lang="ru-RU" sz="9600" b="1" dirty="0"/>
          </a:p>
        </p:txBody>
      </p:sp>
      <p:pic>
        <p:nvPicPr>
          <p:cNvPr id="4" name="Picture 11" descr="boss_smoking_m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572264" y="4214818"/>
            <a:ext cx="2233610" cy="2233610"/>
          </a:xfrm>
          <a:prstGeom prst="rect">
            <a:avLst/>
          </a:prstGeom>
          <a:noFill/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 rot="20079046">
            <a:off x="5445047" y="2676846"/>
            <a:ext cx="1408142" cy="1556797"/>
          </a:xfrm>
          <a:prstGeom prst="cloudCallout">
            <a:avLst>
              <a:gd name="adj1" fmla="val -13986"/>
              <a:gd name="adj2" fmla="val 97806"/>
            </a:avLst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42862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 smtClean="0"/>
              <a:t>Начинаешь курить, чтобы доказать, что ты мужчина. Потом пытаешься бросить курить, чтобы доказать, что ты мужчина.</a:t>
            </a:r>
            <a:br>
              <a:rPr lang="ru-RU" sz="2400" i="1" dirty="0" smtClean="0"/>
            </a:br>
            <a:r>
              <a:rPr lang="ru-RU" sz="2400" i="1" dirty="0" smtClean="0"/>
              <a:t>                             Марк Твен</a:t>
            </a:r>
          </a:p>
        </p:txBody>
      </p:sp>
      <p:pic>
        <p:nvPicPr>
          <p:cNvPr id="7" name="Рисунок 6" descr="«Легкие» и «суперлегкие» сигареты более опасны, чем сигареты обычны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5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85 -0.01087 C -0.01285 -0.05758 0.01511 -0.09343 0.04913 -0.09343 C 0.0842 -0.09343 0.11215 -0.05758 0.11215 -0.01087 C 0.11215 0.03585 0.14011 0.07169 0.17518 0.07169 C 0.2092 0.07169 0.23715 0.03585 0.23715 -0.01087 " pathEditMode="relative" rAng="0" ptsTypes="fffff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54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500"/>
                            </p:stCondLst>
                            <p:childTnLst>
                              <p:par>
                                <p:cTn id="65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500"/>
                            </p:stCondLst>
                            <p:childTnLst>
                              <p:par>
                                <p:cTn id="7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  <p:bldP spid="5" grpId="0" animBg="1"/>
      <p:bldP spid="5" grpId="1" animBg="1"/>
      <p:bldP spid="5" grpId="2" animBg="1"/>
      <p:bldP spid="5" grpId="3" animBg="1"/>
      <p:bldP spid="5" grpId="4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848</TotalTime>
  <Words>1514</Words>
  <PresentationFormat>Экран (4:3)</PresentationFormat>
  <Paragraphs>210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Яркая</vt:lpstr>
      <vt:lpstr>Слайд 1</vt:lpstr>
      <vt:lpstr>Слайд 2</vt:lpstr>
      <vt:lpstr>Что такое курение?</vt:lpstr>
      <vt:lpstr>Слайд 4</vt:lpstr>
      <vt:lpstr>НАШИ ЛЕГКИЕ</vt:lpstr>
      <vt:lpstr>НАШИ ЛЕГКИЕ</vt:lpstr>
      <vt:lpstr>Слайд 7</vt:lpstr>
      <vt:lpstr>Человек давно считает себя разумным существом</vt:lpstr>
      <vt:lpstr>Что или кто  заставляет человека  вдыхать табачный дым?</vt:lpstr>
      <vt:lpstr>А Вы знаете, что:</vt:lpstr>
      <vt:lpstr>А Вы знаете, что:</vt:lpstr>
      <vt:lpstr>Слайд 12</vt:lpstr>
      <vt:lpstr>Кальян</vt:lpstr>
      <vt:lpstr>Курение миксов</vt:lpstr>
      <vt:lpstr>Результаты исследований</vt:lpstr>
      <vt:lpstr>Слайд 16</vt:lpstr>
      <vt:lpstr>Алкоголь - дьявольский напиток</vt:lpstr>
      <vt:lpstr>Стадии развития алкоголизма</vt:lpstr>
      <vt:lpstr>Симптомы 1 стадии - психической зависимости от алкоголя</vt:lpstr>
      <vt:lpstr>Симптомы 2 стадии - физической зависимости от алкоголя</vt:lpstr>
      <vt:lpstr>Симптомы 3 стадии – снижение способности переносить алкоголь</vt:lpstr>
      <vt:lpstr>Стадии развития алкоголизма</vt:lpstr>
      <vt:lpstr>Слайд 23</vt:lpstr>
      <vt:lpstr>Эффекты воздействия алкоголя на организм человека</vt:lpstr>
      <vt:lpstr>Общее токсическое действие</vt:lpstr>
      <vt:lpstr>Фазы воздействия на ЦНС</vt:lpstr>
      <vt:lpstr>Воздействие на репродуктивную систему</vt:lpstr>
      <vt:lpstr>Пивной алкоголизм</vt:lpstr>
      <vt:lpstr>НЕТ – алкоголю!</vt:lpstr>
      <vt:lpstr>Наркомания </vt:lpstr>
      <vt:lpstr>Основные признаки клинической картины</vt:lpstr>
      <vt:lpstr>Зависимость от наркотиков</vt:lpstr>
      <vt:lpstr>Слайд 33</vt:lpstr>
      <vt:lpstr>Слайд 34</vt:lpstr>
      <vt:lpstr>Опиум </vt:lpstr>
      <vt:lpstr>Конопля </vt:lpstr>
      <vt:lpstr>Признаки приема конопли</vt:lpstr>
      <vt:lpstr>Марихуана и гашиш </vt:lpstr>
      <vt:lpstr>Кокаиновая наркомания</vt:lpstr>
      <vt:lpstr>Стимуляторы нервной системы</vt:lpstr>
      <vt:lpstr>До и после приема наркотиков</vt:lpstr>
      <vt:lpstr>Законы о применении и распространении наркотиков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СтрековаАН</cp:lastModifiedBy>
  <cp:revision>105</cp:revision>
  <dcterms:created xsi:type="dcterms:W3CDTF">2009-11-17T15:22:17Z</dcterms:created>
  <dcterms:modified xsi:type="dcterms:W3CDTF">2010-11-12T07:25:00Z</dcterms:modified>
</cp:coreProperties>
</file>