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61" r:id="rId4"/>
    <p:sldId id="286" r:id="rId5"/>
    <p:sldId id="262" r:id="rId6"/>
    <p:sldId id="287" r:id="rId7"/>
    <p:sldId id="263" r:id="rId8"/>
    <p:sldId id="288" r:id="rId9"/>
    <p:sldId id="292" r:id="rId10"/>
    <p:sldId id="293" r:id="rId11"/>
    <p:sldId id="294" r:id="rId12"/>
    <p:sldId id="295" r:id="rId13"/>
    <p:sldId id="296" r:id="rId14"/>
    <p:sldId id="264" r:id="rId15"/>
    <p:sldId id="285" r:id="rId16"/>
    <p:sldId id="282" r:id="rId17"/>
    <p:sldId id="297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102A-7B43-47E4-B762-D56533F0B921}" type="datetimeFigureOut">
              <a:rPr lang="ru-RU" smtClean="0"/>
              <a:pPr/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5270-845B-4597-8E32-1687D137EC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102A-7B43-47E4-B762-D56533F0B921}" type="datetimeFigureOut">
              <a:rPr lang="ru-RU" smtClean="0"/>
              <a:pPr/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5270-845B-4597-8E32-1687D137EC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102A-7B43-47E4-B762-D56533F0B921}" type="datetimeFigureOut">
              <a:rPr lang="ru-RU" smtClean="0"/>
              <a:pPr/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5270-845B-4597-8E32-1687D137EC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676400" y="457200"/>
            <a:ext cx="7010400" cy="5638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76D86-C456-4655-8089-3CD2CEB66C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FA428-8156-452D-867E-0F95C5520934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102A-7B43-47E4-B762-D56533F0B921}" type="datetimeFigureOut">
              <a:rPr lang="ru-RU" smtClean="0"/>
              <a:pPr/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5270-845B-4597-8E32-1687D137EC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102A-7B43-47E4-B762-D56533F0B921}" type="datetimeFigureOut">
              <a:rPr lang="ru-RU" smtClean="0"/>
              <a:pPr/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5270-845B-4597-8E32-1687D137EC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102A-7B43-47E4-B762-D56533F0B921}" type="datetimeFigureOut">
              <a:rPr lang="ru-RU" smtClean="0"/>
              <a:pPr/>
              <a:t>12.03.2014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5270-845B-4597-8E32-1687D137EC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102A-7B43-47E4-B762-D56533F0B921}" type="datetimeFigureOut">
              <a:rPr lang="ru-RU" smtClean="0"/>
              <a:pPr/>
              <a:t>12.03.2014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5270-845B-4597-8E32-1687D137EC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102A-7B43-47E4-B762-D56533F0B921}" type="datetimeFigureOut">
              <a:rPr lang="ru-RU" smtClean="0"/>
              <a:pPr/>
              <a:t>12.03.2014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5270-845B-4597-8E32-1687D137EC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102A-7B43-47E4-B762-D56533F0B921}" type="datetimeFigureOut">
              <a:rPr lang="ru-RU" smtClean="0"/>
              <a:pPr/>
              <a:t>12.03.2014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5270-845B-4597-8E32-1687D137EC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102A-7B43-47E4-B762-D56533F0B921}" type="datetimeFigureOut">
              <a:rPr lang="ru-RU" smtClean="0"/>
              <a:pPr/>
              <a:t>12.03.2014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5270-845B-4597-8E32-1687D137EC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102A-7B43-47E4-B762-D56533F0B921}" type="datetimeFigureOut">
              <a:rPr lang="ru-RU" smtClean="0"/>
              <a:pPr/>
              <a:t>12.03.2014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5270-845B-4597-8E32-1687D137EC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7102A-7B43-47E4-B762-D56533F0B921}" type="datetimeFigureOut">
              <a:rPr lang="ru-RU" smtClean="0"/>
              <a:pPr/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C5270-845B-4597-8E32-1687D137EC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2;&#1086;&#1080;%20&#1076;&#1086;&#1082;&#1091;&#1084;&#1077;&#1085;&#1090;&#1099;\&#1084;&#1077;&#1090;&#1086;&#1076;&#1080;&#1095;&#1077;&#1089;&#1082;&#1072;&#1103;%20&#1082;&#1072;&#1087;&#1080;&#1083;&#1082;&#1072;\&#1055;&#1056;&#1045;&#1047;&#1045;&#1053;&#1058;&#1040;&#1062;&#1048;&#1048;\&#1087;&#1088;&#1077;&#1079;&#1077;&#1085;&#1090;&#1072;&#1094;&#1080;&#1103;%20&#1087;&#1086;%20&#1089;&#1091;&#1080;&#1094;&#1080;&#1076;&#1091;\Ave%20Maria%20(F.schubert).mp3" TargetMode="External"/><Relationship Id="rId5" Type="http://schemas.openxmlformats.org/officeDocument/2006/relationships/hyperlink" Target="&#1041;&#1086;&#1075;.exe" TargetMode="Externa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u="sng" dirty="0" smtClean="0">
                <a:latin typeface="Times New Roman" pitchFamily="18" charset="0"/>
                <a:cs typeface="Times New Roman" pitchFamily="18" charset="0"/>
              </a:rPr>
              <a:t>«Безопасность </a:t>
            </a:r>
            <a:r>
              <a:rPr lang="ru-RU" sz="4800" b="1" i="1" u="sng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br>
              <a:rPr lang="ru-RU" sz="4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u="sng" dirty="0" smtClean="0">
                <a:latin typeface="Times New Roman" pitchFamily="18" charset="0"/>
                <a:cs typeface="Times New Roman" pitchFamily="18" charset="0"/>
              </a:rPr>
              <a:t> в школе и дома»</a:t>
            </a:r>
            <a:r>
              <a:rPr lang="ru-RU" sz="48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395536" y="6021288"/>
            <a:ext cx="14401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latin typeface="Times New Roman" pitchFamily="18" charset="0"/>
              </a:rPr>
              <a:t>Предпосылки к суициду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неумение подростка понимать и выражать свои чувства, объяснять свои переживания;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двойственность ощущения своего места в мире: с одной стороны — уже не ребенок (одолеваемый взрослыми желаниями и страстями), а с другой — абсолютно бесправный и полностью зависящий от семьи (которая в эту пору становится для него менее значимой, чем общество сверстников);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максимализм оценок и приговоров — и себе, и окружающим, а вместе с тем, неспособность прогнозировать последствия своих действий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43813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i="1" smtClean="0">
                <a:latin typeface="Times New Roman" pitchFamily="18" charset="0"/>
              </a:rPr>
              <a:t/>
            </a:r>
            <a:br>
              <a:rPr lang="ru-RU" sz="2800" b="1" i="1" smtClean="0">
                <a:latin typeface="Times New Roman" pitchFamily="18" charset="0"/>
              </a:rPr>
            </a:br>
            <a:r>
              <a:rPr lang="ru-RU" sz="2800" b="1" i="1" smtClean="0">
                <a:latin typeface="Times New Roman" pitchFamily="18" charset="0"/>
              </a:rPr>
              <a:t>Признаки намерения совершения суицида</a:t>
            </a:r>
            <a:r>
              <a:rPr lang="ru-RU" sz="2800" i="1" smtClean="0">
                <a:latin typeface="Times New Roman" pitchFamily="18" charset="0"/>
              </a:rPr>
              <a:t/>
            </a:r>
            <a:br>
              <a:rPr lang="ru-RU" sz="2800" i="1" smtClean="0">
                <a:latin typeface="Times New Roman" pitchFamily="18" charset="0"/>
              </a:rPr>
            </a:br>
            <a:endParaRPr lang="ru-RU" sz="2800" i="1" smtClean="0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dirty="0" smtClean="0">
                <a:latin typeface="Times New Roman" pitchFamily="18" charset="0"/>
              </a:rPr>
              <a:t>Словесные признаки: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i="1" dirty="0" smtClean="0">
                <a:latin typeface="Times New Roman" pitchFamily="18" charset="0"/>
              </a:rPr>
              <a:t>открытые и прямые высказывания о принятом решении покончить с собой;</a:t>
            </a:r>
          </a:p>
          <a:p>
            <a:pPr eaLnBrk="1" hangingPunct="1">
              <a:lnSpc>
                <a:spcPct val="80000"/>
              </a:lnSpc>
            </a:pPr>
            <a:endParaRPr lang="ru-RU" sz="24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i="1" dirty="0" smtClean="0">
                <a:latin typeface="Times New Roman" pitchFamily="18" charset="0"/>
              </a:rPr>
              <a:t>косвенные намеки на совершение самоубийства</a:t>
            </a:r>
          </a:p>
          <a:p>
            <a:pPr eaLnBrk="1" hangingPunct="1">
              <a:lnSpc>
                <a:spcPct val="80000"/>
              </a:lnSpc>
            </a:pPr>
            <a:endParaRPr lang="ru-RU" sz="24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i="1" dirty="0" smtClean="0">
                <a:latin typeface="Times New Roman" pitchFamily="18" charset="0"/>
              </a:rPr>
              <a:t>нездоровый интерес к вопросам смерти, увлечение литературой по вопросам жизни и смерти, частые разговоры на эту тему  </a:t>
            </a:r>
          </a:p>
          <a:p>
            <a:pPr eaLnBrk="1" hangingPunct="1">
              <a:lnSpc>
                <a:spcPct val="80000"/>
              </a:lnSpc>
            </a:pPr>
            <a:endParaRPr lang="ru-RU" sz="24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i="1" dirty="0" smtClean="0">
                <a:latin typeface="Times New Roman" pitchFamily="18" charset="0"/>
              </a:rPr>
              <a:t>высказывания своих мыслей по поводу самоубийства в подчеркнуто легкой и шутливой форме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20713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>
                <a:latin typeface="Times New Roman" pitchFamily="18" charset="0"/>
              </a:rPr>
              <a:t>Поведенческие признаки: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безвозмездная раздача вещей, имеющих для человека высокую значимость;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200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налаживание отношений с непримиримыми врагами;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200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отсутствие желания ухаживать за собой, запущенный и неряшливый внешний вид;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200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пропуск школьных занятий, потеря интереса к привычным для ребенка увлечениям, хобби;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200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отстранение от друзей и семьи;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200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частое уединение, проявление замкнутости и угрюмости;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безразличие к окружающему миру.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125" name="Ave Maria (F.schubert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75688" y="1158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7380288" y="6381750"/>
            <a:ext cx="1608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hlinkClick r:id="rId5" action="ppaction://hlinkfile"/>
              </a:rPr>
              <a:t>Расуждения</a:t>
            </a:r>
            <a:r>
              <a:rPr lang="ru-RU" sz="1400"/>
              <a:t> бога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74638"/>
            <a:ext cx="8568952" cy="5674642"/>
          </a:xfrm>
        </p:spPr>
        <p:txBody>
          <a:bodyPr lIns="0" rIns="0" bIns="0" rtlCol="0" anchor="b">
            <a:normAutofit fontScale="90000"/>
          </a:bodyPr>
          <a:lstStyle/>
          <a:p>
            <a:pPr>
              <a:defRPr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На территории Нижегородской области в период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> с 03.03.2014 года по 02.04.2014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проводится </a:t>
            </a:r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>месячник по безопасности дорожного движения «Правила дорожного движения- правила жизни!» </a:t>
            </a:r>
            <a:b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 данным ГИБДД по итогам 2013 года увеличение числа ДТП на территории Автозаводского района составляет +37,4%( с 444 до 610 ДТП).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величение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ДТП с участием несовершеннолетних на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территории Автозаводского района составляет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+17%(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53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62 ДТП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0"/>
            <a:ext cx="8532440" cy="1196752"/>
          </a:xfrm>
        </p:spPr>
        <p:txBody>
          <a:bodyPr/>
          <a:lstStyle/>
          <a:p>
            <a:r>
              <a:rPr lang="ru-RU" b="1" dirty="0" smtClean="0"/>
              <a:t>Соблюдение правил ПДД</a:t>
            </a:r>
          </a:p>
        </p:txBody>
      </p:sp>
      <p:pic>
        <p:nvPicPr>
          <p:cNvPr id="25602" name="Picture 5" descr="mit02[1]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908720"/>
            <a:ext cx="8424936" cy="5949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1594680"/>
            <a:ext cx="871296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Профилактика кори</a:t>
            </a:r>
            <a:endParaRPr kumimoji="0" lang="ru-RU" sz="72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Пожароопасный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весенне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- летний период 2014 года.</a:t>
            </a:r>
            <a:br>
              <a:rPr lang="ru-RU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соблюдать меры безопасности при пользовании огнем в лесу, на садовых участках.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Памятка на сайте школы.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Содержимое 3" descr="автозавод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2500313" y="5429250"/>
            <a:ext cx="6357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ru-RU" sz="4000" i="1" dirty="0">
                <a:solidFill>
                  <a:schemeClr val="bg1"/>
                </a:solidFill>
                <a:latin typeface="Constantia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8846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2701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данным УВД по Нижегородской области в 2013 году увеличилось количество подростковых преступлений и увеличилось число тяжких и особо тяжких преступлений,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совершенных подростками. Удельный вес таких преступлений по области вырос с 20,2% до 21,1%.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355600"/>
            <a:ext cx="8424936" cy="5881712"/>
          </a:xfrm>
        </p:spPr>
        <p:txBody>
          <a:bodyPr lIns="0" rIns="0" bIns="0" rtlCol="0" anchor="b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Социальная ситуация в нашем районе характеризуется наличием достаточно большого количества семей, которые, в соответствии с ФЗ №120 «Об основах системы профилактики безнадзорности и правонарушений несовершеннолетних» относятся к категории «находящихся в социально опасном положении».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 сожалению, дети, живущие в этих семьях, как правило, усваивают негативную модель семейных отношений, деструктивные жизненные установки родителей.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Поэтому работа по профилактике остается одной из главнейших задач в нашей работе.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 этой целью регулярно проводятся рейды «Социального» родительского патруля.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настоящее время следует обратить большее внимание установлению фактов незаконной торговли спиртными напитками и их продажи несовершеннолетним.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Особое внимание следует обратить на торговые точки по ул.Южное </a:t>
            </a:r>
            <a:r>
              <a:rPr lang="ru-RU" sz="2200" b="1" u="sng" dirty="0" err="1" smtClean="0">
                <a:latin typeface="Times New Roman" pitchFamily="18" charset="0"/>
                <a:cs typeface="Times New Roman" pitchFamily="18" charset="0"/>
              </a:rPr>
              <a:t>шосее,Я.Купалы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457200"/>
            <a:ext cx="8892480" cy="4515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Соблюдай закон от 09.03.2010№23-З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5" name="Содержимое 4" descr="http://izhlife.ru/uploads/posts/2011-06/1308733435_50.jpg"/>
          <p:cNvPicPr>
            <a:picLocks noGrp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8280919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74638"/>
            <a:ext cx="8496944" cy="5962674"/>
          </a:xfrm>
        </p:spPr>
        <p:txBody>
          <a:bodyPr lIns="0" rIns="0" bIns="0" anchor="b">
            <a:normAutofit fontScale="90000"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данным ГУ МВД России по Нижегородской области на территории региона зарегистрировано 1340 мошенничеств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общеуголовной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направленности, общий ущерб от которых превысил 197 млн.руб.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Наиболее распространенные способы мошенничества: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1.На телефон поступают звонки о преступлении или ДТП с родственниками…Заплатить- урегулировать.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2.СМС с информацией о блокировании карты или совершении банковской операции и телефон для контактов…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3.Мошенники представляются социальными работниками…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4.Мошенничества в сети Интернет(рекламные сайты, сайты частных объявлений)…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Мошенничества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 видом работ, оказания услуг…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Мошенничества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 видом гадания или порчи…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 «группе риска»: пенсионеры, инвалиды, несовершеннолетние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Подробная информация на сайте школы :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WWW.105NN.RU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285750"/>
            <a:ext cx="7972425" cy="6286500"/>
          </a:xfrm>
        </p:spPr>
        <p:txBody>
          <a:bodyPr>
            <a:normAutofit fontScale="62500" lnSpcReduction="20000"/>
          </a:bodyPr>
          <a:lstStyle/>
          <a:p>
            <a:pPr marL="41148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«Почему именно ДЕТИ становятся жертвами преступлений?»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41148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4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3400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Потому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что дети доверчивы и беспечны, а также в силу возраста и физического развития не могут оказать сопротивление!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преступник может подобрать нужный ключик к любому ребенку. Поэтому прежде чем что-то делать, вашему ребенку нужно хорошо обдумать свои действия.</a:t>
            </a:r>
          </a:p>
          <a:p>
            <a:pPr marL="41148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Избежать </a:t>
            </a: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преступления можно</a:t>
            </a: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этого надо лишь правильно оценить ситуацию и принять правильное решение.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дети должны научиться доверять своим чувствам. Если вдруг у них появилось пусть даже маленькое сомнение в человеке, который находится рядом, или их что-то насторожило, то лучше отойти от него.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БУДЬ ВСЕГДА НАЧЕКУ!!!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Соблюдая правила безопасности, ваш ребенок сможет принять самое правильное решение в сложной ситуации и избежать встречи с преступником.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188640"/>
            <a:ext cx="8352928" cy="6408712"/>
          </a:xfrm>
        </p:spPr>
        <p:txBody>
          <a:bodyPr lIns="0" rIns="0" bIns="0" anchor="b">
            <a:normAutofit fontScale="90000"/>
          </a:bodyPr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smtClean="0"/>
              <a:t>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 smtClean="0"/>
              <a:t>соответствии с Планом комплексных организационных и профилактических мероприятий по противодействию терроризму и экстремизму в городе Нижнем Новгороде на 2013-2014 годы, утвержденным постановлением администрации города Нижнего Новгорода от 17.01.2013 № 76, письмом департамента образования администрации г. Нижнего Новгорода от 14.02.2014 № 16-176ф/ис «О работе по информационному противодействию терроризму и экстремизму»  </a:t>
            </a:r>
            <a:r>
              <a:rPr lang="ru-RU" sz="2400" dirty="0" smtClean="0"/>
              <a:t>напоминаем вам что: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/>
              <a:t>- информационно-пропагандистское воспитание  учащихся противодействию терроризму и </a:t>
            </a:r>
            <a:r>
              <a:rPr lang="ru-RU" sz="2400" b="1" i="1" dirty="0" smtClean="0"/>
              <a:t>экстремизму является одной из приоритетных задач воспитания подрастающего поколения;</a:t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- </a:t>
            </a:r>
            <a:r>
              <a:rPr lang="ru-RU" sz="2400" b="1" i="1" dirty="0" smtClean="0"/>
              <a:t> существует уголовная </a:t>
            </a:r>
            <a:r>
              <a:rPr lang="ru-RU" sz="2400" b="1" i="1" dirty="0" smtClean="0"/>
              <a:t>и административная ответственность за националистические и иные экстремистские проявления, а также о заведомо ложном сообщении об акте терроризма;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 данным Всемирной организации здравоохранения , суицид является третьей причиной смертности подростков после несчастных случаев и убийств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4859338" cy="5865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>
                <a:latin typeface="Times New Roman" pitchFamily="18" charset="0"/>
              </a:rPr>
              <a:t>Многое, из того, что нам взрослым, кажется пустяком, для ребенка -  глобальная проблема. Обязанность любого воспитателя, будь то педагог или родитель, - не допустить у ребенка мысли о том, что выхода из сложной ситуации нет.</a:t>
            </a: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 cstate="print"/>
          <a:srcRect r="-897"/>
          <a:stretch>
            <a:fillRect/>
          </a:stretch>
        </p:blipFill>
        <p:spPr bwMode="auto">
          <a:xfrm>
            <a:off x="5219700" y="333375"/>
            <a:ext cx="3924300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358</Words>
  <Application>Microsoft Office PowerPoint</Application>
  <PresentationFormat>Экран (4:3)</PresentationFormat>
  <Paragraphs>54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Родительское собрание:  «Безопасность детей  в школе и дома»  </vt:lpstr>
      <vt:lpstr>Слайд 2</vt:lpstr>
      <vt:lpstr>             Социальная ситуация в нашем районе характеризуется наличием достаточно большого количества семей, которые, в соответствии с ФЗ №120 «Об основах системы профилактики безнадзорности и правонарушений несовершеннолетних» относятся к категории «находящихся в социально опасном положении». К сожалению, дети, живущие в этих семьях, как правило, усваивают негативную модель семейных отношений, деструктивные жизненные установки родителей. Поэтому работа по профилактике остается одной из главнейших задач в нашей работе. С этой целью регулярно проводятся рейды «Социального» родительского патруля. В настоящее время следует обратить большее внимание установлению фактов незаконной торговли спиртными напитками и их продажи несовершеннолетним. Особое внимание следует обратить на торговые точки по ул.Южное шосее,Я.Купалы.</vt:lpstr>
      <vt:lpstr>Соблюдай закон от 09.03.2010№23-З </vt:lpstr>
      <vt:lpstr>По данным ГУ МВД России по Нижегородской области на территории региона зарегистрировано 1340 мошенничеств общеуголовной направленности, общий ущерб от которых превысил 197 млн.руб. Наиболее распространенные способы мошенничества: 1.На телефон поступают звонки о преступлении или ДТП с родственниками…Заплатить- урегулировать. 2.СМС с информацией о блокировании карты или совершении банковской операции и телефон для контактов… 3.Мошенники представляются социальными работниками… 4.Мошенничества в сети Интернет(рекламные сайты, сайты частных объявлений)… 5. Мошенничества  под видом работ, оказания услуг… 6. Мошенничества  под видом гадания или порчи… В «группе риска»: пенсионеры, инвалиды, несовершеннолетние. Подробная информация на сайте школы :WWW.105NN.RU</vt:lpstr>
      <vt:lpstr>Слайд 6</vt:lpstr>
      <vt:lpstr>            В соответствии с Планом комплексных организационных и профилактических мероприятий по противодействию терроризму и экстремизму в городе Нижнем Новгороде на 2013-2014 годы, утвержденным постановлением администрации города Нижнего Новгорода от 17.01.2013 № 76, письмом департамента образования администрации г. Нижнего Новгорода от 14.02.2014 № 16-176ф/ис «О работе по информационному противодействию терроризму и экстремизму»  напоминаем вам что: - информационно-пропагандистское воспитание  учащихся противодействию терроризму и экстремизму является одной из приоритетных задач воспитания подрастающего поколения;  -  существует уголовная и административная ответственность за националистические и иные экстремистские проявления, а также о заведомо ложном сообщении об акте терроризма;  </vt:lpstr>
      <vt:lpstr>По данным Всемирной организации здравоохранения , суицид является третьей причиной смертности подростков после несчастных случаев и убийств</vt:lpstr>
      <vt:lpstr>Слайд 9</vt:lpstr>
      <vt:lpstr>Предпосылки к суициду</vt:lpstr>
      <vt:lpstr> Признаки намерения совершения суицида </vt:lpstr>
      <vt:lpstr>Слайд 12</vt:lpstr>
      <vt:lpstr>Слайд 13</vt:lpstr>
      <vt:lpstr> На территории Нижегородской области в период  с 03.03.2014 года по 02.04.2014 года  проводится месячник по безопасности дорожного движения «Правила дорожного движения- правила жизни!»   По данным ГИБДД по итогам 2013 года увеличение числа ДТП на территории Автозаводского района составляет +37,4%( с 444 до 610 ДТП).   Увеличение числа ДТП с участием несовершеннолетних на территории Автозаводского района составляет +17%( с 53 до 62 ДТП).  </vt:lpstr>
      <vt:lpstr>Соблюдение правил ПДД</vt:lpstr>
      <vt:lpstr>Слайд 16</vt:lpstr>
      <vt:lpstr>Пожароопасный весенне- летний период 2014 года.  Необходимо соблюдать меры безопасности при пользовании огнем в лесу, на садовых участках. Памятка на сайте школы.</vt:lpstr>
      <vt:lpstr>Слайд 18</vt:lpstr>
    </vt:vector>
  </TitlesOfParts>
  <Company>МОУ СОШ 104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26</cp:revision>
  <dcterms:created xsi:type="dcterms:W3CDTF">2013-12-17T11:03:44Z</dcterms:created>
  <dcterms:modified xsi:type="dcterms:W3CDTF">2014-03-12T06:55:03Z</dcterms:modified>
</cp:coreProperties>
</file>